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75"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2" autoAdjust="0"/>
    <p:restoredTop sz="84021" autoAdjust="0"/>
  </p:normalViewPr>
  <p:slideViewPr>
    <p:cSldViewPr snapToGrid="0">
      <p:cViewPr varScale="1">
        <p:scale>
          <a:sx n="100" d="100"/>
          <a:sy n="100" d="100"/>
        </p:scale>
        <p:origin x="19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B972F-2B64-4D7F-BD6C-EB1219670CCD}" type="datetimeFigureOut">
              <a:rPr lang="en-US" smtClean="0"/>
              <a:t>10/1/18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2894F-1AE9-4D5D-8CF1-3800B3D23208}" type="slidenum">
              <a:rPr lang="en-US" smtClean="0"/>
              <a:t>‹#›</a:t>
            </a:fld>
            <a:endParaRPr lang="en-US"/>
          </a:p>
        </p:txBody>
      </p:sp>
    </p:spTree>
    <p:extLst>
      <p:ext uri="{BB962C8B-B14F-4D97-AF65-F5344CB8AC3E}">
        <p14:creationId xmlns:p14="http://schemas.microsoft.com/office/powerpoint/2010/main" val="113008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s-IS" altLang="zh-TW"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964AEE-E685-435B-975C-55609A23A744}" type="slidenum">
              <a:rPr lang="en-US" altLang="zh-TW"/>
              <a:pPr fontAlgn="base">
                <a:spcBef>
                  <a:spcPct val="0"/>
                </a:spcBef>
                <a:spcAft>
                  <a:spcPct val="0"/>
                </a:spcAft>
              </a:pPr>
              <a:t>2</a:t>
            </a:fld>
            <a:endParaRPr lang="en-US" altLang="zh-TW"/>
          </a:p>
        </p:txBody>
      </p:sp>
    </p:spTree>
    <p:extLst>
      <p:ext uri="{BB962C8B-B14F-4D97-AF65-F5344CB8AC3E}">
        <p14:creationId xmlns:p14="http://schemas.microsoft.com/office/powerpoint/2010/main" val="686566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My VOP allows a trainee to see the summary</a:t>
            </a:r>
            <a:r>
              <a:rPr lang="en-US" baseline="0" dirty="0"/>
              <a:t> of the logbook</a:t>
            </a:r>
          </a:p>
        </p:txBody>
      </p:sp>
      <p:sp>
        <p:nvSpPr>
          <p:cNvPr id="4" name="Slide Number Placeholder 3"/>
          <p:cNvSpPr>
            <a:spLocks noGrp="1"/>
          </p:cNvSpPr>
          <p:nvPr>
            <p:ph type="sldNum" sz="quarter" idx="10"/>
          </p:nvPr>
        </p:nvSpPr>
        <p:spPr/>
        <p:txBody>
          <a:bodyPr/>
          <a:lstStyle/>
          <a:p>
            <a:fld id="{C712894F-1AE9-4D5D-8CF1-3800B3D23208}" type="slidenum">
              <a:rPr lang="en-US" smtClean="0"/>
              <a:t>12</a:t>
            </a:fld>
            <a:endParaRPr lang="en-US"/>
          </a:p>
        </p:txBody>
      </p:sp>
    </p:spTree>
    <p:extLst>
      <p:ext uri="{BB962C8B-B14F-4D97-AF65-F5344CB8AC3E}">
        <p14:creationId xmlns:p14="http://schemas.microsoft.com/office/powerpoint/2010/main" val="284823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Once you click “Expand</a:t>
            </a:r>
            <a:r>
              <a:rPr lang="en-US" baseline="0" dirty="0"/>
              <a:t> All”, it allows you to see the progress at one goal</a:t>
            </a:r>
          </a:p>
          <a:p>
            <a:pPr marL="228600" indent="-228600">
              <a:buAutoNum type="arabicPeriod"/>
            </a:pPr>
            <a:r>
              <a:rPr lang="en-US" baseline="0" dirty="0"/>
              <a:t>Each dot (as pointed by the small arrows) is a sub-heading. It allows you to expand and collapse the screen at this point for the ease of comprehension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13</a:t>
            </a:fld>
            <a:endParaRPr lang="en-US"/>
          </a:p>
        </p:txBody>
      </p:sp>
    </p:spTree>
    <p:extLst>
      <p:ext uri="{BB962C8B-B14F-4D97-AF65-F5344CB8AC3E}">
        <p14:creationId xmlns:p14="http://schemas.microsoft.com/office/powerpoint/2010/main" val="32445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Trainee can also view the progress of his/her WBA in individual items under the sub-heading “My WBA”</a:t>
            </a:r>
          </a:p>
          <a:p>
            <a:pPr marL="228600" indent="-228600">
              <a:buAutoNum type="arabicPeriod"/>
            </a:pPr>
            <a:r>
              <a:rPr lang="en-US" baseline="0" dirty="0"/>
              <a:t>For both “My WBA” and “My VOP”, once an item is complete, it will turn green. This is for the ease of SOT to monitor someone’s progress</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14</a:t>
            </a:fld>
            <a:endParaRPr lang="en-US"/>
          </a:p>
        </p:txBody>
      </p:sp>
    </p:spTree>
    <p:extLst>
      <p:ext uri="{BB962C8B-B14F-4D97-AF65-F5344CB8AC3E}">
        <p14:creationId xmlns:p14="http://schemas.microsoft.com/office/powerpoint/2010/main" val="129995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the provisional fellowship year, trainees are required</a:t>
            </a:r>
            <a:r>
              <a:rPr lang="en-US" baseline="0" dirty="0"/>
              <a:t> to submit a learning plan before they enter the PFY and 3 activity reports during the PFY</a:t>
            </a:r>
          </a:p>
          <a:p>
            <a:pPr marL="228600" indent="-228600">
              <a:buAutoNum type="arabicPeriod"/>
            </a:pPr>
            <a:r>
              <a:rPr lang="en-US" baseline="0" dirty="0"/>
              <a:t>Trainees can download the template from the above link to submit the plan to the SOT</a:t>
            </a:r>
          </a:p>
          <a:p>
            <a:pPr marL="228600" indent="-228600">
              <a:buAutoNum type="arabicPeriod"/>
            </a:pPr>
            <a:r>
              <a:rPr lang="en-US" baseline="0" dirty="0"/>
              <a:t>The SOT can read the learning plan of the trainees in the same platform</a:t>
            </a:r>
          </a:p>
          <a:p>
            <a:pPr marL="228600" indent="-228600">
              <a:buAutoNum type="arabicPeriod"/>
            </a:pPr>
            <a:r>
              <a:rPr lang="en-US" baseline="0" dirty="0"/>
              <a:t>If trainees are not sure about what to do with the learning plan, they can click onto “Click here to show guide”</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15</a:t>
            </a:fld>
            <a:endParaRPr lang="en-US"/>
          </a:p>
        </p:txBody>
      </p:sp>
    </p:spTree>
    <p:extLst>
      <p:ext uri="{BB962C8B-B14F-4D97-AF65-F5344CB8AC3E}">
        <p14:creationId xmlns:p14="http://schemas.microsoft.com/office/powerpoint/2010/main" val="44080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The activity reports required are shown. Similarly, the trainees need to download the template to write the activity reports</a:t>
            </a:r>
          </a:p>
          <a:p>
            <a:pPr marL="228600" indent="-228600">
              <a:buAutoNum type="arabicPeriod"/>
            </a:pPr>
            <a:r>
              <a:rPr lang="en-US" baseline="0" dirty="0"/>
              <a:t>The submitted and uploaded reports will be reviewed by the parent hospital SOT</a:t>
            </a:r>
          </a:p>
          <a:p>
            <a:pPr marL="228600" indent="-228600">
              <a:buAutoNum type="arabicPeriod"/>
            </a:pPr>
            <a:r>
              <a:rPr lang="en-US" baseline="0" dirty="0"/>
              <a:t>The “Click hear to show guide” gives you instructions and explanations on what those reports are about</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16</a:t>
            </a:fld>
            <a:endParaRPr lang="en-US"/>
          </a:p>
        </p:txBody>
      </p:sp>
    </p:spTree>
    <p:extLst>
      <p:ext uri="{BB962C8B-B14F-4D97-AF65-F5344CB8AC3E}">
        <p14:creationId xmlns:p14="http://schemas.microsoft.com/office/powerpoint/2010/main" val="293198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The portfolio summary is almost the same as the old “e-training portfolio” we are using on College website</a:t>
            </a:r>
          </a:p>
          <a:p>
            <a:pPr marL="228600" indent="-228600">
              <a:buAutoNum type="arabicPeriod"/>
            </a:pPr>
            <a:r>
              <a:rPr lang="en-US" baseline="0" dirty="0"/>
              <a:t>It shows one’s (1) training experience in Clinical </a:t>
            </a:r>
            <a:r>
              <a:rPr lang="en-US" baseline="0" dirty="0" err="1"/>
              <a:t>Anaesthesia</a:t>
            </a:r>
            <a:r>
              <a:rPr lang="en-US" baseline="0" dirty="0"/>
              <a:t>, ICU and Electives, (2) ITA, (3) mandatory courses attended and (4) formal project</a:t>
            </a:r>
          </a:p>
          <a:p>
            <a:pPr marL="228600" indent="-228600">
              <a:buAutoNum type="arabicPeriod"/>
            </a:pPr>
            <a:r>
              <a:rPr lang="en-US" baseline="0" dirty="0"/>
              <a:t>PLEASE NOTE that a new ITA form is used for the new curriculum. You can click into the form to have a look</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17</a:t>
            </a:fld>
            <a:endParaRPr lang="en-US"/>
          </a:p>
        </p:txBody>
      </p:sp>
    </p:spTree>
    <p:extLst>
      <p:ext uri="{BB962C8B-B14F-4D97-AF65-F5344CB8AC3E}">
        <p14:creationId xmlns:p14="http://schemas.microsoft.com/office/powerpoint/2010/main" val="240370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the</a:t>
            </a:r>
            <a:r>
              <a:rPr lang="en-US" baseline="0" dirty="0"/>
              <a:t> new curriculum, we have 5 mandatory courses. Trainees are required to enter the date and upload electronic copy of the certificate attendance</a:t>
            </a:r>
          </a:p>
          <a:p>
            <a:pPr marL="228600" indent="-228600">
              <a:buAutoNum type="arabicPeriod"/>
            </a:pPr>
            <a:r>
              <a:rPr lang="en-US" baseline="0" dirty="0"/>
              <a:t>The College will fill in the date of passing the professional exams</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18</a:t>
            </a:fld>
            <a:endParaRPr lang="en-US"/>
          </a:p>
        </p:txBody>
      </p:sp>
    </p:spTree>
    <p:extLst>
      <p:ext uri="{BB962C8B-B14F-4D97-AF65-F5344CB8AC3E}">
        <p14:creationId xmlns:p14="http://schemas.microsoft.com/office/powerpoint/2010/main" val="49747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last function you need to know about is the multi-source feedback. We need 3</a:t>
            </a:r>
            <a:r>
              <a:rPr lang="en-US" baseline="0" dirty="0"/>
              <a:t> MSF throughout the training, one at each level of training</a:t>
            </a:r>
          </a:p>
          <a:p>
            <a:pPr marL="228600" indent="-228600">
              <a:buAutoNum type="arabicPeriod"/>
            </a:pPr>
            <a:r>
              <a:rPr lang="en-US" baseline="0" dirty="0"/>
              <a:t>As SOT, we may prime the trainees to do MSF months before the end of each stage of training. It is the trainees who are responsible for “Add MSF” because they need to choose the sources and people to provide the feedback</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19</a:t>
            </a:fld>
            <a:endParaRPr lang="en-US"/>
          </a:p>
        </p:txBody>
      </p:sp>
    </p:spTree>
    <p:extLst>
      <p:ext uri="{BB962C8B-B14F-4D97-AF65-F5344CB8AC3E}">
        <p14:creationId xmlns:p14="http://schemas.microsoft.com/office/powerpoint/2010/main" val="3098998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After</a:t>
            </a:r>
            <a:r>
              <a:rPr lang="en-US" baseline="0" dirty="0"/>
              <a:t> adding a MSF, trainees need to select the level of training and then submit the form</a:t>
            </a:r>
          </a:p>
          <a:p>
            <a:pPr marL="228600" indent="-228600">
              <a:buAutoNum type="arabicPeriod"/>
            </a:pPr>
            <a:r>
              <a:rPr lang="en-US" baseline="0" dirty="0"/>
              <a:t>The guide has detailed explanation on the logistics in doing a MSF</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20</a:t>
            </a:fld>
            <a:endParaRPr lang="en-US"/>
          </a:p>
        </p:txBody>
      </p:sp>
    </p:spTree>
    <p:extLst>
      <p:ext uri="{BB962C8B-B14F-4D97-AF65-F5344CB8AC3E}">
        <p14:creationId xmlns:p14="http://schemas.microsoft.com/office/powerpoint/2010/main" val="2456748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21</a:t>
            </a:fld>
            <a:endParaRPr lang="en-US"/>
          </a:p>
        </p:txBody>
      </p:sp>
    </p:spTree>
    <p:extLst>
      <p:ext uri="{BB962C8B-B14F-4D97-AF65-F5344CB8AC3E}">
        <p14:creationId xmlns:p14="http://schemas.microsoft.com/office/powerpoint/2010/main" val="225898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s-IS" altLang="zh-TW"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964AEE-E685-435B-975C-55609A23A744}" type="slidenum">
              <a:rPr lang="en-US" altLang="zh-TW"/>
              <a:pPr fontAlgn="base">
                <a:spcBef>
                  <a:spcPct val="0"/>
                </a:spcBef>
                <a:spcAft>
                  <a:spcPct val="0"/>
                </a:spcAft>
              </a:pPr>
              <a:t>3</a:t>
            </a:fld>
            <a:endParaRPr lang="en-US" altLang="zh-TW"/>
          </a:p>
        </p:txBody>
      </p:sp>
    </p:spTree>
    <p:extLst>
      <p:ext uri="{BB962C8B-B14F-4D97-AF65-F5344CB8AC3E}">
        <p14:creationId xmlns:p14="http://schemas.microsoft.com/office/powerpoint/2010/main" val="207140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After submitting the MSF form, trainees are required to provide a list of at least 15 assessors to do the MSF</a:t>
            </a:r>
          </a:p>
          <a:p>
            <a:pPr marL="228600" indent="-228600">
              <a:buAutoNum type="arabicPeriod"/>
            </a:pPr>
            <a:r>
              <a:rPr lang="en-US" baseline="0" dirty="0"/>
              <a:t>SOT can see the same table in the SOT’s account. The selected assessors will be screened for validity. If ok, SOT will approve the assessors and email will be sent automatically to the assessor</a:t>
            </a:r>
          </a:p>
          <a:p>
            <a:pPr marL="228600" indent="-228600">
              <a:buAutoNum type="arabicPeriod"/>
            </a:pPr>
            <a:r>
              <a:rPr lang="en-US" baseline="0" dirty="0"/>
              <a:t>A minimum of 8 replies is required</a:t>
            </a:r>
          </a:p>
          <a:p>
            <a:pPr marL="228600" indent="-228600">
              <a:buAutoNum type="arabicPeriod"/>
            </a:pPr>
            <a:r>
              <a:rPr lang="en-US" baseline="0" dirty="0"/>
              <a:t>If there are less than 8 replies by 2 weeks, a reminder email will be sent again to the assessors and wait for another 2 weeks. If there are still less than 8 replies, the trainee will be asked to invite more assessors.</a:t>
            </a:r>
          </a:p>
        </p:txBody>
      </p:sp>
      <p:sp>
        <p:nvSpPr>
          <p:cNvPr id="4" name="Slide Number Placeholder 3"/>
          <p:cNvSpPr>
            <a:spLocks noGrp="1"/>
          </p:cNvSpPr>
          <p:nvPr>
            <p:ph type="sldNum" sz="quarter" idx="10"/>
          </p:nvPr>
        </p:nvSpPr>
        <p:spPr/>
        <p:txBody>
          <a:bodyPr/>
          <a:lstStyle/>
          <a:p>
            <a:fld id="{C712894F-1AE9-4D5D-8CF1-3800B3D23208}" type="slidenum">
              <a:rPr lang="en-US" smtClean="0"/>
              <a:t>22</a:t>
            </a:fld>
            <a:endParaRPr lang="en-US"/>
          </a:p>
        </p:txBody>
      </p:sp>
    </p:spTree>
    <p:extLst>
      <p:ext uri="{BB962C8B-B14F-4D97-AF65-F5344CB8AC3E}">
        <p14:creationId xmlns:p14="http://schemas.microsoft.com/office/powerpoint/2010/main" val="399912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s-IS" altLang="zh-TW"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964AEE-E685-435B-975C-55609A23A744}" type="slidenum">
              <a:rPr lang="en-US" altLang="zh-TW"/>
              <a:pPr fontAlgn="base">
                <a:spcBef>
                  <a:spcPct val="0"/>
                </a:spcBef>
                <a:spcAft>
                  <a:spcPct val="0"/>
                </a:spcAft>
              </a:pPr>
              <a:t>23</a:t>
            </a:fld>
            <a:endParaRPr lang="en-US" altLang="zh-TW"/>
          </a:p>
        </p:txBody>
      </p:sp>
    </p:spTree>
    <p:extLst>
      <p:ext uri="{BB962C8B-B14F-4D97-AF65-F5344CB8AC3E}">
        <p14:creationId xmlns:p14="http://schemas.microsoft.com/office/powerpoint/2010/main" val="4214505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The front page of the SOT account is the same as that of a trainer account. It shows the summary of the WBA done by you for the trainees</a:t>
            </a:r>
          </a:p>
          <a:p>
            <a:pPr marL="228600" indent="-228600">
              <a:buAutoNum type="arabicPeriod"/>
            </a:pPr>
            <a:r>
              <a:rPr lang="en-US" baseline="0" dirty="0"/>
              <a:t>The SOT account has the access right to review the WBA done by all the other trainees (YELLOW ARROW)</a:t>
            </a:r>
          </a:p>
        </p:txBody>
      </p:sp>
      <p:sp>
        <p:nvSpPr>
          <p:cNvPr id="4" name="Slide Number Placeholder 3"/>
          <p:cNvSpPr>
            <a:spLocks noGrp="1"/>
          </p:cNvSpPr>
          <p:nvPr>
            <p:ph type="sldNum" sz="quarter" idx="10"/>
          </p:nvPr>
        </p:nvSpPr>
        <p:spPr/>
        <p:txBody>
          <a:bodyPr/>
          <a:lstStyle/>
          <a:p>
            <a:fld id="{C712894F-1AE9-4D5D-8CF1-3800B3D23208}" type="slidenum">
              <a:rPr lang="en-US" smtClean="0"/>
              <a:t>24</a:t>
            </a:fld>
            <a:endParaRPr lang="en-US"/>
          </a:p>
        </p:txBody>
      </p:sp>
    </p:spTree>
    <p:extLst>
      <p:ext uri="{BB962C8B-B14F-4D97-AF65-F5344CB8AC3E}">
        <p14:creationId xmlns:p14="http://schemas.microsoft.com/office/powerpoint/2010/main" val="1433925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Once you click “Review Trainee WBA” under</a:t>
            </a:r>
            <a:r>
              <a:rPr lang="en-US" baseline="0" dirty="0"/>
              <a:t> the heading “Workplace-based Assessments”, you will jump to this page</a:t>
            </a:r>
          </a:p>
          <a:p>
            <a:pPr marL="228600" indent="-228600">
              <a:buAutoNum type="arabicPeriod"/>
            </a:pPr>
            <a:r>
              <a:rPr lang="en-US" baseline="0" dirty="0"/>
              <a:t>If you want to review all the WBA done for a particular trainee, either by you or by other trainers, click under “WBA done”. You can only view and modify your own WBA records, but not the WBA records submitted by the other trainers</a:t>
            </a:r>
          </a:p>
          <a:p>
            <a:pPr marL="228600" indent="-228600">
              <a:buAutoNum type="arabicPeriod"/>
            </a:pPr>
            <a:r>
              <a:rPr lang="en-US" baseline="0" dirty="0"/>
              <a:t>If you want a summary or keep track of the WBA progress of a trainee, click “WBA progress”, a summary tree will show up (similar to “My WBA” in trainee’s account)</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25</a:t>
            </a:fld>
            <a:endParaRPr lang="en-US"/>
          </a:p>
        </p:txBody>
      </p:sp>
    </p:spTree>
    <p:extLst>
      <p:ext uri="{BB962C8B-B14F-4D97-AF65-F5344CB8AC3E}">
        <p14:creationId xmlns:p14="http://schemas.microsoft.com/office/powerpoint/2010/main" val="1947346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e-logbook for the SOT account</a:t>
            </a:r>
            <a:r>
              <a:rPr lang="en-US" baseline="0" dirty="0"/>
              <a:t> has the same interface as the old one. SOT is able to view the details of the cases logged into the logbook.</a:t>
            </a:r>
          </a:p>
          <a:p>
            <a:pPr marL="228600" indent="-228600">
              <a:buAutoNum type="arabicPeriod"/>
            </a:pPr>
            <a:r>
              <a:rPr lang="en-US" baseline="0" dirty="0"/>
              <a:t>If you just want to see the number of cases logged by a trainee in each category of the curriculum, click “View Trainee VOP Progress”. You will get a summary of the logbook in the format of a summary tree</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26</a:t>
            </a:fld>
            <a:endParaRPr lang="en-US"/>
          </a:p>
        </p:txBody>
      </p:sp>
    </p:spTree>
    <p:extLst>
      <p:ext uri="{BB962C8B-B14F-4D97-AF65-F5344CB8AC3E}">
        <p14:creationId xmlns:p14="http://schemas.microsoft.com/office/powerpoint/2010/main" val="1600028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Under the “Provisional</a:t>
            </a:r>
            <a:r>
              <a:rPr lang="en-US" baseline="0" dirty="0"/>
              <a:t> Fellows”, SOTs are able to see the document uploaded by trainees, including the learning plan and all the activity reports required for the PFY</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27</a:t>
            </a:fld>
            <a:endParaRPr lang="en-US"/>
          </a:p>
        </p:txBody>
      </p:sp>
    </p:spTree>
    <p:extLst>
      <p:ext uri="{BB962C8B-B14F-4D97-AF65-F5344CB8AC3E}">
        <p14:creationId xmlns:p14="http://schemas.microsoft.com/office/powerpoint/2010/main" val="2077486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Back</a:t>
            </a:r>
            <a:r>
              <a:rPr lang="en-US" baseline="0" dirty="0"/>
              <a:t> to Multi-source feedback function, once a trainee creates a MSF form and chooses the assessors, SOT has to review if the assessors are valid for MSF. If the selected assessors are suitable, click the box in RED CIRCLE to select the assessor. An email template will be sent to invite him/her to do a MSF form for that particular trainee</a:t>
            </a:r>
          </a:p>
          <a:p>
            <a:pPr marL="228600" indent="-228600">
              <a:buAutoNum type="arabicPeriod"/>
            </a:pPr>
            <a:r>
              <a:rPr lang="en-US" baseline="0" dirty="0"/>
              <a:t>After the assessor submits the form, you can see “Complete” in the table (RED ARROW)</a:t>
            </a:r>
          </a:p>
          <a:p>
            <a:pPr marL="228600" indent="-228600">
              <a:buAutoNum type="arabicPeriod"/>
            </a:pPr>
            <a:r>
              <a:rPr lang="en-US" baseline="0" dirty="0"/>
              <a:t>If no reply from an assessor in 2 weeks’ time, a reminder will be sent automatically by the system</a:t>
            </a:r>
          </a:p>
          <a:p>
            <a:pPr marL="228600" indent="-228600">
              <a:buAutoNum type="arabicPeriod"/>
            </a:pPr>
            <a:r>
              <a:rPr lang="en-US" baseline="0" dirty="0"/>
              <a:t>A minimum of 8 replies is required</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28</a:t>
            </a:fld>
            <a:endParaRPr lang="en-US"/>
          </a:p>
        </p:txBody>
      </p:sp>
    </p:spTree>
    <p:extLst>
      <p:ext uri="{BB962C8B-B14F-4D97-AF65-F5344CB8AC3E}">
        <p14:creationId xmlns:p14="http://schemas.microsoft.com/office/powerpoint/2010/main" val="99089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a:t>
            </a:r>
            <a:r>
              <a:rPr lang="en-US" baseline="0" dirty="0"/>
              <a:t> system can generate statistics to each question asked in the MSF form, in the format of a bar chart</a:t>
            </a:r>
          </a:p>
          <a:p>
            <a:pPr marL="228600" indent="-228600">
              <a:buAutoNum type="arabicPeriod"/>
            </a:pPr>
            <a:r>
              <a:rPr lang="en-US" baseline="0" dirty="0"/>
              <a:t>A minimum of 8 replies is required for the system to generate the statistics. This is because a minimum of 8 replies is required by the College for the MSF to be valid</a:t>
            </a:r>
          </a:p>
          <a:p>
            <a:pPr marL="228600" indent="-228600">
              <a:buAutoNum type="arabicPeriod"/>
            </a:pPr>
            <a:r>
              <a:rPr lang="en-US" baseline="0" dirty="0"/>
              <a:t>Only SOT account has the access right to generate the statistics. You can sit together with the trainees and show him/her the charts</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29</a:t>
            </a:fld>
            <a:endParaRPr lang="en-US"/>
          </a:p>
        </p:txBody>
      </p:sp>
    </p:spTree>
    <p:extLst>
      <p:ext uri="{BB962C8B-B14F-4D97-AF65-F5344CB8AC3E}">
        <p14:creationId xmlns:p14="http://schemas.microsoft.com/office/powerpoint/2010/main" val="178243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Trainees initiate the WBA process. A trainer will be approached for WBA</a:t>
            </a:r>
          </a:p>
          <a:p>
            <a:pPr marL="228600" indent="-228600">
              <a:buAutoNum type="arabicPeriod"/>
            </a:pPr>
            <a:r>
              <a:rPr lang="en-US" baseline="0" dirty="0"/>
              <a:t>Trainer can select to add a WBA form (RED arrow)</a:t>
            </a:r>
          </a:p>
          <a:p>
            <a:pPr marL="228600" indent="-228600">
              <a:buAutoNum type="arabicPeriod"/>
            </a:pPr>
            <a:r>
              <a:rPr lang="en-US" dirty="0"/>
              <a:t>The table below shows the WBA you have done for trainees. There can</a:t>
            </a:r>
            <a:r>
              <a:rPr lang="en-US" baseline="0" dirty="0"/>
              <a:t> be multiple trainee records in this table in sequential order</a:t>
            </a:r>
          </a:p>
          <a:p>
            <a:pPr marL="228600" indent="-228600">
              <a:buAutoNum type="arabicPeriod"/>
            </a:pPr>
            <a:r>
              <a:rPr lang="en-US" baseline="0" dirty="0"/>
              <a:t>You can sort the table according to (1) trainee’s name, (2) level of training, (3) type of WBA, (4) whether the WBA is complete or incomplete (both trainees and trainers have to sign to complete a WBA form)</a:t>
            </a:r>
          </a:p>
          <a:p>
            <a:pPr marL="228600" indent="-228600">
              <a:buAutoNum type="arabicPeriod"/>
            </a:pPr>
            <a:r>
              <a:rPr lang="en-US" baseline="0" dirty="0"/>
              <a:t>For the ease of recognition, incomplete forms are in red, completed forms are in black</a:t>
            </a:r>
          </a:p>
          <a:p>
            <a:pPr marL="228600" indent="-228600">
              <a:buAutoNum type="arabicPeriod"/>
            </a:pPr>
            <a:r>
              <a:rPr lang="en-US" baseline="0" dirty="0"/>
              <a:t>The mark (in red circle) allows you to easily identify those forms that you want to review later, if needed</a:t>
            </a:r>
          </a:p>
        </p:txBody>
      </p:sp>
      <p:sp>
        <p:nvSpPr>
          <p:cNvPr id="4" name="Slide Number Placeholder 3"/>
          <p:cNvSpPr>
            <a:spLocks noGrp="1"/>
          </p:cNvSpPr>
          <p:nvPr>
            <p:ph type="sldNum" sz="quarter" idx="10"/>
          </p:nvPr>
        </p:nvSpPr>
        <p:spPr/>
        <p:txBody>
          <a:bodyPr/>
          <a:lstStyle/>
          <a:p>
            <a:fld id="{C712894F-1AE9-4D5D-8CF1-3800B3D23208}" type="slidenum">
              <a:rPr lang="en-US" smtClean="0"/>
              <a:t>4</a:t>
            </a:fld>
            <a:endParaRPr lang="en-US"/>
          </a:p>
        </p:txBody>
      </p:sp>
    </p:spTree>
    <p:extLst>
      <p:ext uri="{BB962C8B-B14F-4D97-AF65-F5344CB8AC3E}">
        <p14:creationId xmlns:p14="http://schemas.microsoft.com/office/powerpoint/2010/main" val="200813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Please</a:t>
            </a:r>
            <a:r>
              <a:rPr lang="en-US" baseline="0" dirty="0"/>
              <a:t> enter 1 item each time (for BOTH CEX, </a:t>
            </a:r>
            <a:r>
              <a:rPr lang="en-US" baseline="0" dirty="0" err="1"/>
              <a:t>CbD</a:t>
            </a:r>
            <a:r>
              <a:rPr lang="en-US" baseline="0" dirty="0"/>
              <a:t> and DOPS form)</a:t>
            </a:r>
          </a:p>
          <a:p>
            <a:pPr marL="228600" indent="-228600">
              <a:buAutoNum type="arabicPeriod"/>
            </a:pPr>
            <a:r>
              <a:rPr lang="en-US" baseline="0" dirty="0"/>
              <a:t>It is possible to use more than 1 assessment tools at one WBA occasion. For example, in a patient for Caesarean section under GA, the trainer can assess the intubation skill (DOPS) and the </a:t>
            </a:r>
            <a:r>
              <a:rPr lang="en-US" baseline="0" dirty="0" err="1"/>
              <a:t>anaesthetic</a:t>
            </a:r>
            <a:r>
              <a:rPr lang="en-US" baseline="0" dirty="0"/>
              <a:t> management (CEX) in the same patient</a:t>
            </a:r>
          </a:p>
          <a:p>
            <a:pPr marL="228600" indent="-228600">
              <a:buAutoNum type="arabicPeriod"/>
            </a:pPr>
            <a:r>
              <a:rPr lang="en-US" baseline="0" dirty="0"/>
              <a:t>Officially, there is no maximum number of WBA allowed in each single episode. However, to ensure the quality of WBA, the trainer and trainee should limit the number of WBA to a reasonably manageable number in each single episode, say not more than 3</a:t>
            </a:r>
          </a:p>
          <a:p>
            <a:pPr marL="228600" indent="-228600">
              <a:buAutoNum type="arabicPeriod"/>
            </a:pPr>
            <a:r>
              <a:rPr lang="en-US" baseline="0" dirty="0"/>
              <a:t>While a trainee is allowed to have more than 1 WBA on the same patient, he/she can only enter the WBA in 1 specialty module. For example, a CEX done in a </a:t>
            </a:r>
            <a:r>
              <a:rPr lang="en-US" baseline="0" dirty="0" err="1"/>
              <a:t>paediatric</a:t>
            </a:r>
            <a:r>
              <a:rPr lang="en-US" baseline="0" dirty="0"/>
              <a:t> patient having an eye operation, the trainee can enter the CEX under </a:t>
            </a:r>
            <a:r>
              <a:rPr lang="en-US" baseline="0" dirty="0" err="1"/>
              <a:t>paedi</a:t>
            </a:r>
            <a:r>
              <a:rPr lang="en-US" baseline="0" dirty="0"/>
              <a:t> or eye module, but NOT BOTH.</a:t>
            </a:r>
          </a:p>
          <a:p>
            <a:pPr marL="228600" indent="-228600">
              <a:buAutoNum type="arabicPeriod"/>
            </a:pPr>
            <a:r>
              <a:rPr lang="en-US" baseline="0" dirty="0"/>
              <a:t>So far, the system has not been developed and advanced to suit the rules</a:t>
            </a:r>
          </a:p>
          <a:p>
            <a:pPr marL="228600" indent="-228600">
              <a:buAutoNum type="arabicPeriod"/>
            </a:pPr>
            <a:r>
              <a:rPr lang="en-US" baseline="0" dirty="0"/>
              <a:t>You are encouraged to put down your comments in the box provided. The yellow lightbulb gives you some topics or areas that you can comment on a trainee’s performance</a:t>
            </a:r>
          </a:p>
          <a:p>
            <a:pPr marL="228600" indent="-228600">
              <a:buAutoNum type="arabicPeriod"/>
            </a:pPr>
            <a:r>
              <a:rPr lang="en-US" baseline="0" dirty="0"/>
              <a:t>If you want to review this form again, you can check the box at the bottom of the page (RED CIRCLE) for easy identification in the summary table </a:t>
            </a:r>
          </a:p>
          <a:p>
            <a:pPr marL="228600" indent="-228600">
              <a:buAutoNum type="arabicPeriod"/>
            </a:pPr>
            <a:r>
              <a:rPr lang="en-US" baseline="0" dirty="0"/>
              <a:t>After you submit the form, the form will appear on the summary table, a trainer can always click into it for review. A trainer is free to amend anything before the trainee signs and completes the form. Once the trainee signs and completes the form, the form is locked by the College admin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5</a:t>
            </a:fld>
            <a:endParaRPr lang="en-US"/>
          </a:p>
        </p:txBody>
      </p:sp>
    </p:spTree>
    <p:extLst>
      <p:ext uri="{BB962C8B-B14F-4D97-AF65-F5344CB8AC3E}">
        <p14:creationId xmlns:p14="http://schemas.microsoft.com/office/powerpoint/2010/main" val="199334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a:t>
            </a:r>
            <a:r>
              <a:rPr lang="en-US" dirty="0" err="1"/>
              <a:t>CbD</a:t>
            </a:r>
            <a:r>
              <a:rPr lang="en-US" dirty="0"/>
              <a:t> form is the same as the CEX</a:t>
            </a:r>
            <a:r>
              <a:rPr lang="en-US" baseline="0" dirty="0"/>
              <a:t> form</a:t>
            </a:r>
          </a:p>
          <a:p>
            <a:pPr marL="228600" indent="-228600">
              <a:buAutoNum type="arabicPeriod"/>
            </a:pPr>
            <a:r>
              <a:rPr lang="en-US" baseline="0" dirty="0"/>
              <a:t>The DOPS form has a similar layout</a:t>
            </a:r>
          </a:p>
          <a:p>
            <a:pPr marL="228600" indent="-228600">
              <a:buAutoNum type="arabicPeriod"/>
            </a:pPr>
            <a:r>
              <a:rPr lang="en-US" baseline="0" dirty="0"/>
              <a:t>The rules still apply: it is recommended to limit the number of WBA is a single patient to &lt;=3</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6</a:t>
            </a:fld>
            <a:endParaRPr lang="en-US"/>
          </a:p>
        </p:txBody>
      </p:sp>
    </p:spTree>
    <p:extLst>
      <p:ext uri="{BB962C8B-B14F-4D97-AF65-F5344CB8AC3E}">
        <p14:creationId xmlns:p14="http://schemas.microsoft.com/office/powerpoint/2010/main" val="118812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s-IS" altLang="zh-TW"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964AEE-E685-435B-975C-55609A23A744}" type="slidenum">
              <a:rPr lang="en-US" altLang="zh-TW"/>
              <a:pPr fontAlgn="base">
                <a:spcBef>
                  <a:spcPct val="0"/>
                </a:spcBef>
                <a:spcAft>
                  <a:spcPct val="0"/>
                </a:spcAft>
              </a:pPr>
              <a:t>7</a:t>
            </a:fld>
            <a:endParaRPr lang="en-US" altLang="zh-TW"/>
          </a:p>
        </p:txBody>
      </p:sp>
    </p:spTree>
    <p:extLst>
      <p:ext uri="{BB962C8B-B14F-4D97-AF65-F5344CB8AC3E}">
        <p14:creationId xmlns:p14="http://schemas.microsoft.com/office/powerpoint/2010/main" val="289101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trainee’s account, the table shows all</a:t>
            </a:r>
            <a:r>
              <a:rPr lang="en-US" baseline="0" dirty="0"/>
              <a:t> the WBA he/she did in time sequence. Again you can sort the table in (1) level of training, (2) types of WBA, (3) whether it is complete or not</a:t>
            </a:r>
          </a:p>
          <a:p>
            <a:pPr marL="228600" indent="-228600">
              <a:buAutoNum type="arabicPeriod"/>
            </a:pPr>
            <a:r>
              <a:rPr lang="en-US" baseline="0" dirty="0"/>
              <a:t>Trainees can also click into individual WBA form to review the record. A trainee needs to submit the WBA form as well in order to complete the record. Once completed, the form is locked and cannot be further modified</a:t>
            </a:r>
          </a:p>
          <a:p>
            <a:pPr marL="228600" indent="-228600">
              <a:buAutoNum type="arabicPeriod"/>
            </a:pPr>
            <a:r>
              <a:rPr lang="en-US" baseline="0" dirty="0"/>
              <a:t>There is a count as shown in the RED BOX. One needs a total of 62 WBA throughout 6 years. A trainee can keep track of the number of WBA done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8</a:t>
            </a:fld>
            <a:endParaRPr lang="en-US"/>
          </a:p>
        </p:txBody>
      </p:sp>
    </p:spTree>
    <p:extLst>
      <p:ext uri="{BB962C8B-B14F-4D97-AF65-F5344CB8AC3E}">
        <p14:creationId xmlns:p14="http://schemas.microsoft.com/office/powerpoint/2010/main" val="31882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For the e-logbook, we allow multiple entries for a single patient. For example, if you have a neurosurgical patient for decompressive craniectomy due to MCA infarct, you can claim TIVA, A-line and Central line insertion under clinical fundamental, as well as Neurosurgery under specialty module</a:t>
            </a:r>
          </a:p>
          <a:p>
            <a:pPr marL="228600" indent="-228600">
              <a:buAutoNum type="arabicPeriod"/>
            </a:pPr>
            <a:r>
              <a:rPr lang="en-US" baseline="0" dirty="0"/>
              <a:t>The new curriculum has a new logbook entry system for the Pain Module. It requires both volume of practice and time session requirement (one needs 48 sessions to be completed in 6 months)</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10</a:t>
            </a:fld>
            <a:endParaRPr lang="en-US"/>
          </a:p>
        </p:txBody>
      </p:sp>
    </p:spTree>
    <p:extLst>
      <p:ext uri="{BB962C8B-B14F-4D97-AF65-F5344CB8AC3E}">
        <p14:creationId xmlns:p14="http://schemas.microsoft.com/office/powerpoint/2010/main" val="265765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a:t>
            </a:r>
            <a:r>
              <a:rPr lang="en-US" baseline="0" dirty="0"/>
              <a:t> have a separate page to record all the activities done in the pain module</a:t>
            </a:r>
          </a:p>
          <a:p>
            <a:pPr marL="228600" indent="-228600">
              <a:buAutoNum type="arabicPeriod"/>
            </a:pPr>
            <a:r>
              <a:rPr lang="en-US" baseline="0" dirty="0"/>
              <a:t>Since a trainee needs 48 consecutive sessions within a period of 6 months, they are allowed to change the start date of the pain module record. The recognized records will be represented by a “tick”</a:t>
            </a:r>
          </a:p>
          <a:p>
            <a:pPr marL="228600" indent="-228600">
              <a:buAutoNum type="arabicPeriod"/>
            </a:pPr>
            <a:r>
              <a:rPr lang="en-US" baseline="0" dirty="0"/>
              <a:t>The trainee can view their progress at the bottom of the page</a:t>
            </a:r>
            <a:endParaRPr lang="en-US" dirty="0"/>
          </a:p>
        </p:txBody>
      </p:sp>
      <p:sp>
        <p:nvSpPr>
          <p:cNvPr id="4" name="Slide Number Placeholder 3"/>
          <p:cNvSpPr>
            <a:spLocks noGrp="1"/>
          </p:cNvSpPr>
          <p:nvPr>
            <p:ph type="sldNum" sz="quarter" idx="10"/>
          </p:nvPr>
        </p:nvSpPr>
        <p:spPr/>
        <p:txBody>
          <a:bodyPr/>
          <a:lstStyle/>
          <a:p>
            <a:fld id="{C712894F-1AE9-4D5D-8CF1-3800B3D23208}" type="slidenum">
              <a:rPr lang="en-US" smtClean="0"/>
              <a:t>11</a:t>
            </a:fld>
            <a:endParaRPr lang="en-US"/>
          </a:p>
        </p:txBody>
      </p:sp>
    </p:spTree>
    <p:extLst>
      <p:ext uri="{BB962C8B-B14F-4D97-AF65-F5344CB8AC3E}">
        <p14:creationId xmlns:p14="http://schemas.microsoft.com/office/powerpoint/2010/main" val="1479983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C4FA8FB7-3CB5-4CA1-8A81-9DDBFEBE1765}" type="datetimeFigureOut">
              <a:rPr lang="en-US" smtClean="0"/>
              <a:t>10/1/18</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ADF146F-8494-4DC2-9067-29B7AF25704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183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FA8FB7-3CB5-4CA1-8A81-9DDBFEBE1765}"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350770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FA8FB7-3CB5-4CA1-8A81-9DDBFEBE1765}"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394916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FA8FB7-3CB5-4CA1-8A81-9DDBFEBE1765}"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F146F-8494-4DC2-9067-29B7AF25704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0470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FA8FB7-3CB5-4CA1-8A81-9DDBFEBE1765}"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285445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FA8FB7-3CB5-4CA1-8A81-9DDBFEBE1765}" type="datetimeFigureOut">
              <a:rPr lang="en-US" smtClean="0"/>
              <a:t>10/1/18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237214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FA8FB7-3CB5-4CA1-8A81-9DDBFEBE1765}" type="datetimeFigureOut">
              <a:rPr lang="en-US" smtClean="0"/>
              <a:t>10/1/18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71584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FA8FB7-3CB5-4CA1-8A81-9DDBFEBE1765}"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302128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FA8FB7-3CB5-4CA1-8A81-9DDBFEBE1765}"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387496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FA8FB7-3CB5-4CA1-8A81-9DDBFEBE1765}"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110975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A8FB7-3CB5-4CA1-8A81-9DDBFEBE1765}"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336824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FA8FB7-3CB5-4CA1-8A81-9DDBFEBE1765}"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251678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FA8FB7-3CB5-4CA1-8A81-9DDBFEBE1765}" type="datetimeFigureOut">
              <a:rPr lang="en-US" smtClean="0"/>
              <a:t>10/1/18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305718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FA8FB7-3CB5-4CA1-8A81-9DDBFEBE1765}" type="datetimeFigureOut">
              <a:rPr lang="en-US" smtClean="0"/>
              <a:t>10/1/18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98788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A8FB7-3CB5-4CA1-8A81-9DDBFEBE1765}" type="datetimeFigureOut">
              <a:rPr lang="en-US" smtClean="0"/>
              <a:t>10/1/18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4040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FA8FB7-3CB5-4CA1-8A81-9DDBFEBE1765}"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409648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FA8FB7-3CB5-4CA1-8A81-9DDBFEBE1765}"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F146F-8494-4DC2-9067-29B7AF257048}" type="slidenum">
              <a:rPr lang="en-US" smtClean="0"/>
              <a:t>‹#›</a:t>
            </a:fld>
            <a:endParaRPr lang="en-US"/>
          </a:p>
        </p:txBody>
      </p:sp>
    </p:spTree>
    <p:extLst>
      <p:ext uri="{BB962C8B-B14F-4D97-AF65-F5344CB8AC3E}">
        <p14:creationId xmlns:p14="http://schemas.microsoft.com/office/powerpoint/2010/main" val="352898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4FA8FB7-3CB5-4CA1-8A81-9DDBFEBE1765}" type="datetimeFigureOut">
              <a:rPr lang="en-US" smtClean="0"/>
              <a:t>10/1/18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FADF146F-8494-4DC2-9067-29B7AF257048}" type="slidenum">
              <a:rPr lang="en-US" smtClean="0"/>
              <a:t>‹#›</a:t>
            </a:fld>
            <a:endParaRPr lang="en-US"/>
          </a:p>
        </p:txBody>
      </p:sp>
    </p:spTree>
    <p:extLst>
      <p:ext uri="{BB962C8B-B14F-4D97-AF65-F5344CB8AC3E}">
        <p14:creationId xmlns:p14="http://schemas.microsoft.com/office/powerpoint/2010/main" val="1487306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hkca.edu.hk/ep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kca.edu.hk/member/login.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HKCA </a:t>
            </a:r>
            <a:r>
              <a:rPr lang="en-US" dirty="0">
                <a:solidFill>
                  <a:srgbClr val="FF0000"/>
                </a:solidFill>
              </a:rPr>
              <a:t>E</a:t>
            </a:r>
            <a:r>
              <a:rPr lang="en-US" dirty="0"/>
              <a:t>lectronic </a:t>
            </a:r>
            <a:r>
              <a:rPr lang="en-US" dirty="0">
                <a:solidFill>
                  <a:srgbClr val="FF0000"/>
                </a:solidFill>
              </a:rPr>
              <a:t>p</a:t>
            </a:r>
            <a:r>
              <a:rPr lang="en-US" dirty="0"/>
              <a:t>ortfolio </a:t>
            </a:r>
            <a:r>
              <a:rPr lang="en-US" dirty="0">
                <a:solidFill>
                  <a:srgbClr val="FF0000"/>
                </a:solidFill>
              </a:rPr>
              <a:t>s</a:t>
            </a:r>
            <a:r>
              <a:rPr lang="en-US" dirty="0"/>
              <a:t>ystem</a:t>
            </a:r>
          </a:p>
        </p:txBody>
      </p:sp>
      <p:sp>
        <p:nvSpPr>
          <p:cNvPr id="5" name="TextBox 4"/>
          <p:cNvSpPr txBox="1"/>
          <p:nvPr/>
        </p:nvSpPr>
        <p:spPr>
          <a:xfrm rot="21419706">
            <a:off x="4985963" y="3789569"/>
            <a:ext cx="5853608" cy="461665"/>
          </a:xfrm>
          <a:prstGeom prst="rect">
            <a:avLst/>
          </a:prstGeom>
          <a:noFill/>
        </p:spPr>
        <p:txBody>
          <a:bodyPr wrap="square" rtlCol="0">
            <a:spAutoFit/>
          </a:bodyPr>
          <a:lstStyle/>
          <a:p>
            <a:pPr algn="r"/>
            <a:r>
              <a:rPr lang="en-HK" sz="2400" dirty="0">
                <a:latin typeface="Calibri" panose="020F0502020204030204" pitchFamily="34" charset="0"/>
                <a:cs typeface="Calibri" panose="020F0502020204030204" pitchFamily="34" charset="0"/>
                <a:hlinkClick r:id="rId2"/>
              </a:rPr>
              <a:t>https://www.hkca.edu.hk/eps</a:t>
            </a:r>
            <a:endParaRPr lang="en-US" sz="24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4636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686050"/>
            <a:ext cx="10396882" cy="1151965"/>
          </a:xfrm>
        </p:spPr>
        <p:txBody>
          <a:bodyPr>
            <a:normAutofit/>
          </a:bodyPr>
          <a:lstStyle/>
          <a:p>
            <a:r>
              <a:rPr lang="en-US" sz="4400" dirty="0"/>
              <a:t>E-logbook</a:t>
            </a:r>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4965" t="11500" r="41806" b="8500"/>
          <a:stretch/>
        </p:blipFill>
        <p:spPr>
          <a:xfrm>
            <a:off x="4108207" y="80010"/>
            <a:ext cx="5932170" cy="6861305"/>
          </a:xfrm>
          <a:prstGeom prst="rect">
            <a:avLst/>
          </a:prstGeom>
        </p:spPr>
      </p:pic>
      <p:sp>
        <p:nvSpPr>
          <p:cNvPr id="6" name="Rounded Rectangle 5"/>
          <p:cNvSpPr/>
          <p:nvPr/>
        </p:nvSpPr>
        <p:spPr>
          <a:xfrm>
            <a:off x="3851910" y="1257300"/>
            <a:ext cx="6000750" cy="1600200"/>
          </a:xfrm>
          <a:prstGeom prst="round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51910" y="2857500"/>
            <a:ext cx="6000750" cy="653162"/>
          </a:xfrm>
          <a:prstGeom prst="round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08207" y="5795010"/>
            <a:ext cx="5744453" cy="1146305"/>
          </a:xfrm>
          <a:prstGeom prst="rect">
            <a:avLst/>
          </a:pr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9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2567025"/>
            <a:ext cx="10396882" cy="1151965"/>
          </a:xfrm>
        </p:spPr>
        <p:txBody>
          <a:bodyPr>
            <a:normAutofit/>
          </a:bodyPr>
          <a:lstStyle/>
          <a:p>
            <a:r>
              <a:rPr lang="en-US" sz="2800" dirty="0"/>
              <a:t>Pain module record</a:t>
            </a:r>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5798" t="21631" r="36720" b="13666"/>
          <a:stretch/>
        </p:blipFill>
        <p:spPr>
          <a:xfrm>
            <a:off x="3726181" y="0"/>
            <a:ext cx="7783830" cy="6629400"/>
          </a:xfrm>
          <a:prstGeom prst="rect">
            <a:avLst/>
          </a:prstGeom>
        </p:spPr>
      </p:pic>
      <p:sp>
        <p:nvSpPr>
          <p:cNvPr id="5" name="Down Arrow 4"/>
          <p:cNvSpPr/>
          <p:nvPr/>
        </p:nvSpPr>
        <p:spPr>
          <a:xfrm rot="6946919">
            <a:off x="8115300" y="2104109"/>
            <a:ext cx="525780" cy="92583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15300" y="4057650"/>
            <a:ext cx="925830" cy="192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5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6424" t="21333" r="53368" b="38167"/>
          <a:stretch/>
        </p:blipFill>
        <p:spPr>
          <a:xfrm>
            <a:off x="1565910" y="-160020"/>
            <a:ext cx="8184444" cy="6858000"/>
          </a:xfrm>
          <a:prstGeom prst="rect">
            <a:avLst/>
          </a:prstGeom>
        </p:spPr>
      </p:pic>
      <p:sp>
        <p:nvSpPr>
          <p:cNvPr id="5" name="Down Arrow 4"/>
          <p:cNvSpPr/>
          <p:nvPr/>
        </p:nvSpPr>
        <p:spPr>
          <a:xfrm rot="8523240">
            <a:off x="7920991" y="1828236"/>
            <a:ext cx="880110" cy="130845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12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5694" t="7167" r="33993" b="19500"/>
          <a:stretch/>
        </p:blipFill>
        <p:spPr>
          <a:xfrm>
            <a:off x="2091690" y="0"/>
            <a:ext cx="7292340" cy="6643125"/>
          </a:xfrm>
          <a:prstGeom prst="rect">
            <a:avLst/>
          </a:prstGeom>
        </p:spPr>
      </p:pic>
      <p:sp>
        <p:nvSpPr>
          <p:cNvPr id="5" name="Down Arrow 4"/>
          <p:cNvSpPr/>
          <p:nvPr/>
        </p:nvSpPr>
        <p:spPr>
          <a:xfrm rot="7055597">
            <a:off x="3943350" y="2766060"/>
            <a:ext cx="411480" cy="55550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691640" y="3200400"/>
            <a:ext cx="525780" cy="228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35480" y="3400845"/>
            <a:ext cx="525780" cy="228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54530" y="3601291"/>
            <a:ext cx="525780" cy="228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95500" y="4644390"/>
            <a:ext cx="525780" cy="228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95500" y="5067300"/>
            <a:ext cx="525780" cy="228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84070" y="6084570"/>
            <a:ext cx="525780" cy="228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37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5278" t="14832" r="34721" b="13834"/>
          <a:stretch/>
        </p:blipFill>
        <p:spPr>
          <a:xfrm>
            <a:off x="2011680" y="0"/>
            <a:ext cx="7486116" cy="6675120"/>
          </a:xfrm>
          <a:prstGeom prst="rect">
            <a:avLst/>
          </a:prstGeom>
        </p:spPr>
      </p:pic>
      <p:sp>
        <p:nvSpPr>
          <p:cNvPr id="5" name="Down Arrow 4"/>
          <p:cNvSpPr/>
          <p:nvPr/>
        </p:nvSpPr>
        <p:spPr>
          <a:xfrm rot="8138928">
            <a:off x="4514850" y="771525"/>
            <a:ext cx="594360" cy="9805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78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2567025"/>
            <a:ext cx="10396882" cy="1151965"/>
          </a:xfrm>
        </p:spPr>
        <p:txBody>
          <a:bodyPr/>
          <a:lstStyle/>
          <a:p>
            <a:r>
              <a:rPr lang="en-US" dirty="0" err="1"/>
              <a:t>pfy</a:t>
            </a: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6111" t="9000" r="34658" b="40333"/>
          <a:stretch/>
        </p:blipFill>
        <p:spPr>
          <a:xfrm>
            <a:off x="1748789" y="91440"/>
            <a:ext cx="10253336" cy="6595110"/>
          </a:xfrm>
          <a:prstGeom prst="rect">
            <a:avLst/>
          </a:prstGeom>
        </p:spPr>
      </p:pic>
      <p:sp>
        <p:nvSpPr>
          <p:cNvPr id="5" name="Oval 4"/>
          <p:cNvSpPr/>
          <p:nvPr/>
        </p:nvSpPr>
        <p:spPr>
          <a:xfrm>
            <a:off x="4857750" y="4663440"/>
            <a:ext cx="1463040" cy="1691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48789" y="3143007"/>
            <a:ext cx="2994661" cy="937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5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6111" t="8500" r="28368" b="39667"/>
          <a:stretch/>
        </p:blipFill>
        <p:spPr>
          <a:xfrm>
            <a:off x="535346" y="0"/>
            <a:ext cx="11381229" cy="6640830"/>
          </a:xfrm>
          <a:prstGeom prst="rect">
            <a:avLst/>
          </a:prstGeom>
        </p:spPr>
      </p:pic>
    </p:spTree>
    <p:extLst>
      <p:ext uri="{BB962C8B-B14F-4D97-AF65-F5344CB8AC3E}">
        <p14:creationId xmlns:p14="http://schemas.microsoft.com/office/powerpoint/2010/main" val="99385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1" y="2063396"/>
            <a:ext cx="3108959" cy="1151965"/>
          </a:xfrm>
        </p:spPr>
        <p:txBody>
          <a:bodyPr>
            <a:noAutofit/>
          </a:bodyPr>
          <a:lstStyle/>
          <a:p>
            <a:r>
              <a:rPr lang="en-US" sz="3200" dirty="0"/>
              <a:t>Portfolio summary</a:t>
            </a:r>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6319" t="7500" r="16597" b="14029"/>
          <a:stretch/>
        </p:blipFill>
        <p:spPr>
          <a:xfrm>
            <a:off x="2933177" y="0"/>
            <a:ext cx="9036503" cy="6606540"/>
          </a:xfrm>
          <a:prstGeom prst="rect">
            <a:avLst/>
          </a:prstGeom>
        </p:spPr>
      </p:pic>
      <p:pic>
        <p:nvPicPr>
          <p:cNvPr id="6" name="Picture 5"/>
          <p:cNvPicPr>
            <a:picLocks noChangeAspect="1"/>
          </p:cNvPicPr>
          <p:nvPr/>
        </p:nvPicPr>
        <p:blipFill rotWithShape="1">
          <a:blip r:embed="rId4"/>
          <a:srcRect l="21529" t="22334" r="66930" b="44667"/>
          <a:stretch/>
        </p:blipFill>
        <p:spPr>
          <a:xfrm>
            <a:off x="7611448" y="891540"/>
            <a:ext cx="2869862" cy="5128868"/>
          </a:xfrm>
          <a:prstGeom prst="rect">
            <a:avLst/>
          </a:prstGeom>
        </p:spPr>
      </p:pic>
    </p:spTree>
    <p:extLst>
      <p:ext uri="{BB962C8B-B14F-4D97-AF65-F5344CB8AC3E}">
        <p14:creationId xmlns:p14="http://schemas.microsoft.com/office/powerpoint/2010/main" val="136890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1" y="2166732"/>
            <a:ext cx="3143249" cy="1151965"/>
          </a:xfrm>
        </p:spPr>
        <p:txBody>
          <a:bodyPr>
            <a:noAutofit/>
          </a:bodyPr>
          <a:lstStyle/>
          <a:p>
            <a:r>
              <a:rPr lang="en-US" sz="3600" dirty="0"/>
              <a:t>Portfolio summary</a:t>
            </a:r>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5798" t="11833" r="29098" b="14501"/>
          <a:stretch/>
        </p:blipFill>
        <p:spPr>
          <a:xfrm>
            <a:off x="3136657" y="0"/>
            <a:ext cx="7943850" cy="6637395"/>
          </a:xfrm>
          <a:prstGeom prst="rect">
            <a:avLst/>
          </a:prstGeom>
        </p:spPr>
      </p:pic>
    </p:spTree>
    <p:extLst>
      <p:ext uri="{BB962C8B-B14F-4D97-AF65-F5344CB8AC3E}">
        <p14:creationId xmlns:p14="http://schemas.microsoft.com/office/powerpoint/2010/main" val="397844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354580"/>
            <a:ext cx="10396882" cy="1151965"/>
          </a:xfrm>
        </p:spPr>
        <p:txBody>
          <a:bodyPr/>
          <a:lstStyle/>
          <a:p>
            <a:r>
              <a:rPr lang="en-US" dirty="0"/>
              <a:t>MSF</a:t>
            </a:r>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5174" t="9167" r="26389" b="26667"/>
          <a:stretch/>
        </p:blipFill>
        <p:spPr>
          <a:xfrm>
            <a:off x="2308859" y="0"/>
            <a:ext cx="9576708" cy="6572250"/>
          </a:xfrm>
          <a:prstGeom prst="rect">
            <a:avLst/>
          </a:prstGeom>
        </p:spPr>
      </p:pic>
      <p:sp>
        <p:nvSpPr>
          <p:cNvPr id="5" name="Down Arrow 4"/>
          <p:cNvSpPr/>
          <p:nvPr/>
        </p:nvSpPr>
        <p:spPr>
          <a:xfrm rot="6808998">
            <a:off x="3440430" y="2063396"/>
            <a:ext cx="491490" cy="6798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99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YOU NEED TO KNOW…</a:t>
            </a:r>
            <a:endParaRPr lang="en-US" dirty="0">
              <a:solidFill>
                <a:schemeClr val="accent1">
                  <a:lumMod val="60000"/>
                  <a:lumOff val="40000"/>
                </a:schemeClr>
              </a:solidFill>
            </a:endParaRPr>
          </a:p>
        </p:txBody>
      </p:sp>
      <p:sp>
        <p:nvSpPr>
          <p:cNvPr id="22530" name="Content Placeholder 2"/>
          <p:cNvSpPr>
            <a:spLocks noGrp="1"/>
          </p:cNvSpPr>
          <p:nvPr>
            <p:ph sz="quarter" idx="13"/>
          </p:nvPr>
        </p:nvSpPr>
        <p:spPr bwMode="auto">
          <a:xfrm>
            <a:off x="685801" y="1837765"/>
            <a:ext cx="10394950" cy="1763395"/>
          </a:xfrm>
        </p:spPr>
        <p:txBody>
          <a:bodyPr wrap="square" numCol="1" anchorCtr="0" compatLnSpc="1">
            <a:prstTxWarp prst="textNoShape">
              <a:avLst/>
            </a:prstTxWarp>
            <a:normAutofit lnSpcReduction="10000"/>
          </a:bodyPr>
          <a:lstStyle/>
          <a:p>
            <a:pPr>
              <a:buFont typeface="Wingdings" pitchFamily="2" charset="2"/>
              <a:buChar char="§"/>
            </a:pPr>
            <a:r>
              <a:rPr lang="en-US" altLang="zh-TW" sz="2800" cap="none" dirty="0">
                <a:latin typeface="Calibri" pitchFamily="34" charset="0"/>
                <a:cs typeface="Calibri" pitchFamily="34" charset="0"/>
              </a:rPr>
              <a:t>As a Trainer</a:t>
            </a:r>
          </a:p>
          <a:p>
            <a:pPr>
              <a:buFont typeface="Wingdings" pitchFamily="2" charset="2"/>
              <a:buChar char="§"/>
            </a:pPr>
            <a:r>
              <a:rPr lang="en-US" altLang="zh-TW" sz="2800" cap="none" dirty="0">
                <a:latin typeface="Calibri" pitchFamily="34" charset="0"/>
                <a:cs typeface="Calibri" pitchFamily="34" charset="0"/>
              </a:rPr>
              <a:t>As a SOT</a:t>
            </a:r>
          </a:p>
          <a:p>
            <a:pPr>
              <a:buFont typeface="Wingdings" pitchFamily="2" charset="2"/>
              <a:buChar char="§"/>
            </a:pPr>
            <a:r>
              <a:rPr lang="en-US" altLang="zh-TW" sz="2800" cap="none" dirty="0">
                <a:latin typeface="Calibri" pitchFamily="34" charset="0"/>
                <a:cs typeface="Calibri" pitchFamily="34" charset="0"/>
              </a:rPr>
              <a:t>As a Trainee</a:t>
            </a:r>
            <a:endParaRPr lang="en-US" altLang="zh-TW" sz="2000" cap="none" dirty="0">
              <a:latin typeface="Calibri" pitchFamily="34" charset="0"/>
              <a:cs typeface="Calibri" pitchFamily="34" charset="0"/>
            </a:endParaRPr>
          </a:p>
        </p:txBody>
      </p:sp>
    </p:spTree>
    <p:extLst>
      <p:ext uri="{BB962C8B-B14F-4D97-AF65-F5344CB8AC3E}">
        <p14:creationId xmlns:p14="http://schemas.microsoft.com/office/powerpoint/2010/main" val="314169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6111" t="17412" r="28680" b="32668"/>
          <a:stretch/>
        </p:blipFill>
        <p:spPr>
          <a:xfrm>
            <a:off x="1428749" y="0"/>
            <a:ext cx="10517027" cy="5943600"/>
          </a:xfrm>
          <a:prstGeom prst="rect">
            <a:avLst/>
          </a:prstGeom>
        </p:spPr>
      </p:pic>
      <p:sp>
        <p:nvSpPr>
          <p:cNvPr id="5" name="Oval 4"/>
          <p:cNvSpPr/>
          <p:nvPr/>
        </p:nvSpPr>
        <p:spPr>
          <a:xfrm>
            <a:off x="1097280" y="2914650"/>
            <a:ext cx="3337560" cy="811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445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5486" t="15167" r="16910" b="8500"/>
          <a:stretch/>
        </p:blipFill>
        <p:spPr>
          <a:xfrm>
            <a:off x="2068830" y="0"/>
            <a:ext cx="9394062" cy="6629400"/>
          </a:xfrm>
          <a:prstGeom prst="rect">
            <a:avLst/>
          </a:prstGeom>
        </p:spPr>
      </p:pic>
      <p:sp>
        <p:nvSpPr>
          <p:cNvPr id="5" name="Oval 4"/>
          <p:cNvSpPr/>
          <p:nvPr/>
        </p:nvSpPr>
        <p:spPr>
          <a:xfrm>
            <a:off x="1874520" y="1211580"/>
            <a:ext cx="2423160" cy="626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69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5798" t="18000" r="26598" b="29166"/>
          <a:stretch/>
        </p:blipFill>
        <p:spPr>
          <a:xfrm>
            <a:off x="1182479" y="251740"/>
            <a:ext cx="10607273" cy="6080480"/>
          </a:xfrm>
          <a:prstGeom prst="rect">
            <a:avLst/>
          </a:prstGeom>
        </p:spPr>
      </p:pic>
      <p:sp>
        <p:nvSpPr>
          <p:cNvPr id="5" name="TextBox 4">
            <a:extLst>
              <a:ext uri="{FF2B5EF4-FFF2-40B4-BE49-F238E27FC236}">
                <a16:creationId xmlns:a16="http://schemas.microsoft.com/office/drawing/2014/main" id="{77D90168-732C-0F40-B741-444265A7E9CC}"/>
              </a:ext>
            </a:extLst>
          </p:cNvPr>
          <p:cNvSpPr txBox="1"/>
          <p:nvPr/>
        </p:nvSpPr>
        <p:spPr>
          <a:xfrm>
            <a:off x="3517900" y="4889500"/>
            <a:ext cx="660400" cy="276999"/>
          </a:xfrm>
          <a:prstGeom prst="rect">
            <a:avLst/>
          </a:prstGeom>
          <a:solidFill>
            <a:schemeClr val="bg1"/>
          </a:solidFill>
        </p:spPr>
        <p:txBody>
          <a:bodyPr wrap="square" rtlCol="0">
            <a:spAutoFit/>
          </a:bodyPr>
          <a:lstStyle/>
          <a:p>
            <a:r>
              <a:rPr lang="en-US" sz="1200" dirty="0">
                <a:latin typeface="Calibri" panose="020F0502020204030204" pitchFamily="34" charset="0"/>
                <a:cs typeface="Calibri" panose="020F0502020204030204" pitchFamily="34" charset="0"/>
              </a:rPr>
              <a:t>abc123</a:t>
            </a:r>
          </a:p>
        </p:txBody>
      </p:sp>
      <p:sp>
        <p:nvSpPr>
          <p:cNvPr id="6" name="TextBox 5">
            <a:extLst>
              <a:ext uri="{FF2B5EF4-FFF2-40B4-BE49-F238E27FC236}">
                <a16:creationId xmlns:a16="http://schemas.microsoft.com/office/drawing/2014/main" id="{91848931-5ED7-5E4E-9E64-BD533D947619}"/>
              </a:ext>
            </a:extLst>
          </p:cNvPr>
          <p:cNvSpPr txBox="1"/>
          <p:nvPr/>
        </p:nvSpPr>
        <p:spPr>
          <a:xfrm>
            <a:off x="3365500" y="5374585"/>
            <a:ext cx="571500" cy="276999"/>
          </a:xfrm>
          <a:prstGeom prst="rect">
            <a:avLst/>
          </a:prstGeom>
          <a:solidFill>
            <a:schemeClr val="bg1"/>
          </a:solidFill>
        </p:spPr>
        <p:txBody>
          <a:bodyPr wrap="square" rtlCol="0">
            <a:spAutoFit/>
          </a:bodyPr>
          <a:lstStyle/>
          <a:p>
            <a:r>
              <a:rPr lang="en-US" sz="1200" dirty="0">
                <a:latin typeface="Calibri" panose="020F0502020204030204" pitchFamily="34" charset="0"/>
                <a:cs typeface="Calibri" panose="020F0502020204030204" pitchFamily="34" charset="0"/>
              </a:rPr>
              <a:t>  aa11</a:t>
            </a:r>
          </a:p>
        </p:txBody>
      </p:sp>
      <p:sp>
        <p:nvSpPr>
          <p:cNvPr id="7" name="TextBox 6">
            <a:extLst>
              <a:ext uri="{FF2B5EF4-FFF2-40B4-BE49-F238E27FC236}">
                <a16:creationId xmlns:a16="http://schemas.microsoft.com/office/drawing/2014/main" id="{7487973F-7D65-E143-90DF-7C4DCE552076}"/>
              </a:ext>
            </a:extLst>
          </p:cNvPr>
          <p:cNvSpPr txBox="1"/>
          <p:nvPr/>
        </p:nvSpPr>
        <p:spPr>
          <a:xfrm>
            <a:off x="1409700" y="5374585"/>
            <a:ext cx="736600"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David</a:t>
            </a:r>
          </a:p>
        </p:txBody>
      </p:sp>
    </p:spTree>
    <p:extLst>
      <p:ext uri="{BB962C8B-B14F-4D97-AF65-F5344CB8AC3E}">
        <p14:creationId xmlns:p14="http://schemas.microsoft.com/office/powerpoint/2010/main" val="380635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YOU NEED TO KNOW…</a:t>
            </a:r>
            <a:endParaRPr lang="en-US" dirty="0">
              <a:solidFill>
                <a:schemeClr val="accent1">
                  <a:lumMod val="60000"/>
                  <a:lumOff val="40000"/>
                </a:schemeClr>
              </a:solidFill>
            </a:endParaRPr>
          </a:p>
        </p:txBody>
      </p:sp>
      <p:sp>
        <p:nvSpPr>
          <p:cNvPr id="22530" name="Content Placeholder 2"/>
          <p:cNvSpPr>
            <a:spLocks noGrp="1"/>
          </p:cNvSpPr>
          <p:nvPr>
            <p:ph sz="quarter" idx="13"/>
          </p:nvPr>
        </p:nvSpPr>
        <p:spPr bwMode="auto">
          <a:xfrm>
            <a:off x="685801" y="982979"/>
            <a:ext cx="10394950" cy="5360671"/>
          </a:xfrm>
        </p:spPr>
        <p:txBody>
          <a:bodyPr wrap="square" numCol="1" anchorCtr="0" compatLnSpc="1">
            <a:prstTxWarp prst="textNoShape">
              <a:avLst/>
            </a:prstTxWarp>
            <a:normAutofit/>
          </a:bodyPr>
          <a:lstStyle/>
          <a:p>
            <a:pPr>
              <a:buFont typeface="Wingdings" pitchFamily="2" charset="2"/>
              <a:buChar char="§"/>
            </a:pPr>
            <a:r>
              <a:rPr lang="en-US" altLang="zh-TW" sz="2800" cap="none" dirty="0">
                <a:solidFill>
                  <a:schemeClr val="bg2"/>
                </a:solidFill>
                <a:latin typeface="Calibri" pitchFamily="34" charset="0"/>
                <a:cs typeface="Calibri" pitchFamily="34" charset="0"/>
              </a:rPr>
              <a:t>As a Trainer</a:t>
            </a:r>
          </a:p>
          <a:p>
            <a:pPr>
              <a:buFont typeface="Wingdings" pitchFamily="2" charset="2"/>
              <a:buChar char="§"/>
            </a:pPr>
            <a:r>
              <a:rPr lang="en-US" altLang="zh-TW" sz="2800" cap="none" dirty="0">
                <a:solidFill>
                  <a:schemeClr val="bg2"/>
                </a:solidFill>
                <a:latin typeface="Calibri" pitchFamily="34" charset="0"/>
                <a:cs typeface="Calibri" pitchFamily="34" charset="0"/>
              </a:rPr>
              <a:t>As a Trainee</a:t>
            </a:r>
          </a:p>
          <a:p>
            <a:pPr>
              <a:buFont typeface="Wingdings" pitchFamily="2" charset="2"/>
              <a:buChar char="§"/>
            </a:pPr>
            <a:r>
              <a:rPr lang="en-US" altLang="zh-TW" sz="2800" cap="none" dirty="0">
                <a:latin typeface="Calibri" pitchFamily="34" charset="0"/>
                <a:cs typeface="Calibri" pitchFamily="34" charset="0"/>
              </a:rPr>
              <a:t>As a SOT</a:t>
            </a:r>
          </a:p>
          <a:p>
            <a:r>
              <a:rPr lang="en-HK" dirty="0">
                <a:latin typeface="Calibri" panose="020F0502020204030204" pitchFamily="34" charset="0"/>
                <a:cs typeface="Calibri" panose="020F0502020204030204" pitchFamily="34" charset="0"/>
              </a:rPr>
              <a:t>Your existing SOT login account is still valid for this electronic portfolio system</a:t>
            </a:r>
          </a:p>
          <a:p>
            <a:r>
              <a:rPr lang="en-HK" dirty="0">
                <a:latin typeface="Calibri" panose="020F0502020204030204" pitchFamily="34" charset="0"/>
                <a:cs typeface="Calibri" panose="020F0502020204030204" pitchFamily="34" charset="0"/>
              </a:rPr>
              <a:t>You can change your password after you log into the electronic portfolio system, under the session "</a:t>
            </a:r>
            <a:r>
              <a:rPr lang="en-HK" b="1" dirty="0">
                <a:latin typeface="Calibri" panose="020F0502020204030204" pitchFamily="34" charset="0"/>
                <a:cs typeface="Calibri" panose="020F0502020204030204" pitchFamily="34" charset="0"/>
              </a:rPr>
              <a:t>My Profile</a:t>
            </a:r>
            <a:r>
              <a:rPr lang="en-HK" dirty="0">
                <a:latin typeface="Calibri" panose="020F0502020204030204" pitchFamily="34" charset="0"/>
                <a:cs typeface="Calibri" panose="020F0502020204030204" pitchFamily="34" charset="0"/>
              </a:rPr>
              <a:t>" on the title bar</a:t>
            </a:r>
          </a:p>
          <a:p>
            <a:pPr lvl="1">
              <a:buFont typeface="Wingdings" pitchFamily="2" charset="2"/>
              <a:buChar char="§"/>
            </a:pPr>
            <a:endParaRPr lang="en-US" altLang="zh-TW" sz="2400" cap="none" dirty="0">
              <a:latin typeface="Calibri" pitchFamily="34" charset="0"/>
              <a:cs typeface="Calibri" pitchFamily="34" charset="0"/>
            </a:endParaRPr>
          </a:p>
        </p:txBody>
      </p:sp>
    </p:spTree>
    <p:extLst>
      <p:ext uri="{BB962C8B-B14F-4D97-AF65-F5344CB8AC3E}">
        <p14:creationId xmlns:p14="http://schemas.microsoft.com/office/powerpoint/2010/main" val="167157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8" y="2277035"/>
            <a:ext cx="10396882" cy="1151965"/>
          </a:xfrm>
        </p:spPr>
        <p:txBody>
          <a:bodyPr/>
          <a:lstStyle/>
          <a:p>
            <a:r>
              <a:rPr lang="en-US"/>
              <a:t>Sot</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788789" y="0"/>
            <a:ext cx="7996782" cy="6858000"/>
          </a:xfrm>
        </p:spPr>
      </p:pic>
      <p:sp>
        <p:nvSpPr>
          <p:cNvPr id="5" name="Left Arrow 4"/>
          <p:cNvSpPr/>
          <p:nvPr/>
        </p:nvSpPr>
        <p:spPr>
          <a:xfrm rot="1919758">
            <a:off x="6157130" y="802782"/>
            <a:ext cx="397409" cy="265773"/>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4059382" y="1153654"/>
            <a:ext cx="346363" cy="467328"/>
          </a:xfrm>
          <a:prstGeom prst="up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898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b="28655"/>
          <a:stretch/>
        </p:blipFill>
        <p:spPr>
          <a:xfrm>
            <a:off x="2301636" y="0"/>
            <a:ext cx="9044082" cy="6858000"/>
          </a:xfrm>
        </p:spPr>
      </p:pic>
      <p:sp>
        <p:nvSpPr>
          <p:cNvPr id="3" name="TextBox 2">
            <a:extLst>
              <a:ext uri="{FF2B5EF4-FFF2-40B4-BE49-F238E27FC236}">
                <a16:creationId xmlns:a16="http://schemas.microsoft.com/office/drawing/2014/main" id="{EA0B877F-BB92-7942-A79D-D4DEA99E7901}"/>
              </a:ext>
            </a:extLst>
          </p:cNvPr>
          <p:cNvSpPr txBox="1"/>
          <p:nvPr/>
        </p:nvSpPr>
        <p:spPr>
          <a:xfrm>
            <a:off x="3302000" y="2171700"/>
            <a:ext cx="1485900" cy="4770537"/>
          </a:xfrm>
          <a:prstGeom prst="rect">
            <a:avLst/>
          </a:prstGeom>
          <a:solidFill>
            <a:schemeClr val="bg1"/>
          </a:solidFill>
        </p:spPr>
        <p:txBody>
          <a:bodyPr wrap="square" rtlCol="0">
            <a:spAutoFit/>
          </a:bodyPr>
          <a:lstStyle/>
          <a:p>
            <a:r>
              <a:rPr lang="en-US" sz="1600" dirty="0">
                <a:latin typeface="Calibri" panose="020F0502020204030204" pitchFamily="34" charset="0"/>
                <a:cs typeface="Calibri" panose="020F0502020204030204" pitchFamily="34" charset="0"/>
              </a:rPr>
              <a:t>Trainee A</a:t>
            </a:r>
          </a:p>
          <a:p>
            <a:r>
              <a:rPr lang="en-US" sz="1600" dirty="0">
                <a:latin typeface="Calibri" panose="020F0502020204030204" pitchFamily="34" charset="0"/>
                <a:cs typeface="Calibri" panose="020F0502020204030204" pitchFamily="34" charset="0"/>
              </a:rPr>
              <a:t>Trainee B</a:t>
            </a:r>
          </a:p>
          <a:p>
            <a:r>
              <a:rPr lang="en-US" sz="1600" dirty="0">
                <a:latin typeface="Calibri" panose="020F0502020204030204" pitchFamily="34" charset="0"/>
                <a:cs typeface="Calibri" panose="020F0502020204030204" pitchFamily="34" charset="0"/>
              </a:rPr>
              <a:t>Trainee C</a:t>
            </a:r>
          </a:p>
          <a:p>
            <a:r>
              <a:rPr lang="en-US" sz="1600" dirty="0">
                <a:latin typeface="Calibri" panose="020F0502020204030204" pitchFamily="34" charset="0"/>
                <a:cs typeface="Calibri" panose="020F0502020204030204" pitchFamily="34" charset="0"/>
              </a:rPr>
              <a:t>Trainee D</a:t>
            </a:r>
          </a:p>
          <a:p>
            <a:r>
              <a:rPr lang="en-US" sz="1600" dirty="0">
                <a:latin typeface="Calibri" panose="020F0502020204030204" pitchFamily="34" charset="0"/>
                <a:cs typeface="Calibri" panose="020F0502020204030204" pitchFamily="34" charset="0"/>
              </a:rPr>
              <a:t>Trainee E</a:t>
            </a:r>
          </a:p>
          <a:p>
            <a:r>
              <a:rPr lang="en-US" sz="1600" dirty="0">
                <a:latin typeface="Calibri" panose="020F0502020204030204" pitchFamily="34" charset="0"/>
                <a:cs typeface="Calibri" panose="020F0502020204030204" pitchFamily="34" charset="0"/>
              </a:rPr>
              <a:t>Trainee F</a:t>
            </a:r>
          </a:p>
          <a:p>
            <a:r>
              <a:rPr lang="en-US" sz="1600" dirty="0">
                <a:latin typeface="Calibri" panose="020F0502020204030204" pitchFamily="34" charset="0"/>
                <a:cs typeface="Calibri" panose="020F0502020204030204" pitchFamily="34" charset="0"/>
              </a:rPr>
              <a:t>Trainee G</a:t>
            </a:r>
          </a:p>
          <a:p>
            <a:r>
              <a:rPr lang="en-US" sz="1600" dirty="0">
                <a:latin typeface="Calibri" panose="020F0502020204030204" pitchFamily="34" charset="0"/>
                <a:cs typeface="Calibri" panose="020F0502020204030204" pitchFamily="34" charset="0"/>
              </a:rPr>
              <a:t>Trainee H</a:t>
            </a:r>
          </a:p>
          <a:p>
            <a:r>
              <a:rPr lang="en-US" sz="1600" dirty="0">
                <a:latin typeface="Calibri" panose="020F0502020204030204" pitchFamily="34" charset="0"/>
                <a:cs typeface="Calibri" panose="020F0502020204030204" pitchFamily="34" charset="0"/>
              </a:rPr>
              <a:t>Trainee I</a:t>
            </a:r>
          </a:p>
          <a:p>
            <a:r>
              <a:rPr lang="en-US" sz="1600" dirty="0">
                <a:latin typeface="Calibri" panose="020F0502020204030204" pitchFamily="34" charset="0"/>
                <a:cs typeface="Calibri" panose="020F0502020204030204" pitchFamily="34" charset="0"/>
              </a:rPr>
              <a:t>Trainee J</a:t>
            </a:r>
          </a:p>
          <a:p>
            <a:r>
              <a:rPr lang="en-US" sz="1600" dirty="0">
                <a:latin typeface="Calibri" panose="020F0502020204030204" pitchFamily="34" charset="0"/>
                <a:cs typeface="Calibri" panose="020F0502020204030204" pitchFamily="34" charset="0"/>
              </a:rPr>
              <a:t>Trainee K</a:t>
            </a:r>
          </a:p>
          <a:p>
            <a:r>
              <a:rPr lang="en-US" sz="1600" dirty="0">
                <a:latin typeface="Calibri" panose="020F0502020204030204" pitchFamily="34" charset="0"/>
                <a:cs typeface="Calibri" panose="020F0502020204030204" pitchFamily="34" charset="0"/>
              </a:rPr>
              <a:t>Trainee L</a:t>
            </a:r>
          </a:p>
          <a:p>
            <a:r>
              <a:rPr lang="en-US" sz="1600" dirty="0">
                <a:latin typeface="Calibri" panose="020F0502020204030204" pitchFamily="34" charset="0"/>
                <a:cs typeface="Calibri" panose="020F0502020204030204" pitchFamily="34" charset="0"/>
              </a:rPr>
              <a:t>Trainee M</a:t>
            </a:r>
          </a:p>
          <a:p>
            <a:r>
              <a:rPr lang="en-US" sz="1600" dirty="0">
                <a:latin typeface="Calibri" panose="020F0502020204030204" pitchFamily="34" charset="0"/>
                <a:cs typeface="Calibri" panose="020F0502020204030204" pitchFamily="34" charset="0"/>
              </a:rPr>
              <a:t>Trainee N</a:t>
            </a:r>
          </a:p>
          <a:p>
            <a:r>
              <a:rPr lang="en-US" sz="1600" dirty="0">
                <a:latin typeface="Calibri" panose="020F0502020204030204" pitchFamily="34" charset="0"/>
                <a:cs typeface="Calibri" panose="020F0502020204030204" pitchFamily="34" charset="0"/>
              </a:rPr>
              <a:t>Trainee O</a:t>
            </a:r>
          </a:p>
          <a:p>
            <a:r>
              <a:rPr lang="en-US" sz="1600" dirty="0">
                <a:latin typeface="Calibri" panose="020F0502020204030204" pitchFamily="34" charset="0"/>
                <a:cs typeface="Calibri" panose="020F0502020204030204" pitchFamily="34" charset="0"/>
              </a:rPr>
              <a:t>Trainee P</a:t>
            </a:r>
          </a:p>
          <a:p>
            <a:r>
              <a:rPr lang="en-US" sz="1600" dirty="0">
                <a:latin typeface="Calibri" panose="020F0502020204030204" pitchFamily="34" charset="0"/>
                <a:cs typeface="Calibri" panose="020F0502020204030204" pitchFamily="34" charset="0"/>
              </a:rPr>
              <a:t>Trainee Q</a:t>
            </a:r>
          </a:p>
          <a:p>
            <a:r>
              <a:rPr lang="en-US" sz="1600" dirty="0">
                <a:latin typeface="Calibri" panose="020F0502020204030204" pitchFamily="34" charset="0"/>
                <a:cs typeface="Calibri" panose="020F0502020204030204" pitchFamily="34" charset="0"/>
              </a:rPr>
              <a:t>Trainee R</a:t>
            </a:r>
          </a:p>
          <a:p>
            <a:r>
              <a:rPr lang="en-US" sz="1600" dirty="0">
                <a:latin typeface="Calibri" panose="020F0502020204030204" pitchFamily="34" charset="0"/>
                <a:cs typeface="Calibri" panose="020F0502020204030204" pitchFamily="34" charset="0"/>
              </a:rPr>
              <a:t>Trainee S</a:t>
            </a:r>
          </a:p>
        </p:txBody>
      </p:sp>
    </p:spTree>
    <p:extLst>
      <p:ext uri="{BB962C8B-B14F-4D97-AF65-F5344CB8AC3E}">
        <p14:creationId xmlns:p14="http://schemas.microsoft.com/office/powerpoint/2010/main" val="927612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13371" t="16753" r="39562" b="45594"/>
          <a:stretch/>
        </p:blipFill>
        <p:spPr>
          <a:xfrm>
            <a:off x="90826" y="0"/>
            <a:ext cx="9174791" cy="412865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242" y="2339109"/>
            <a:ext cx="6357867" cy="4518891"/>
          </a:xfrm>
          <a:prstGeom prst="rect">
            <a:avLst/>
          </a:prstGeom>
        </p:spPr>
      </p:pic>
    </p:spTree>
    <p:extLst>
      <p:ext uri="{BB962C8B-B14F-4D97-AF65-F5344CB8AC3E}">
        <p14:creationId xmlns:p14="http://schemas.microsoft.com/office/powerpoint/2010/main" val="1469834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024634" y="136078"/>
            <a:ext cx="9294530" cy="6670996"/>
          </a:xfrm>
        </p:spPr>
      </p:pic>
      <p:sp>
        <p:nvSpPr>
          <p:cNvPr id="3" name="TextBox 2">
            <a:extLst>
              <a:ext uri="{FF2B5EF4-FFF2-40B4-BE49-F238E27FC236}">
                <a16:creationId xmlns:a16="http://schemas.microsoft.com/office/drawing/2014/main" id="{FB49F7A5-3F47-0B42-B81F-8DFB2F18137A}"/>
              </a:ext>
            </a:extLst>
          </p:cNvPr>
          <p:cNvSpPr txBox="1"/>
          <p:nvPr/>
        </p:nvSpPr>
        <p:spPr>
          <a:xfrm>
            <a:off x="2946400" y="2545695"/>
            <a:ext cx="1295400" cy="4401205"/>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Trainee A</a:t>
            </a:r>
          </a:p>
          <a:p>
            <a:r>
              <a:rPr lang="en-US" sz="1400" dirty="0">
                <a:latin typeface="Calibri" panose="020F0502020204030204" pitchFamily="34" charset="0"/>
                <a:cs typeface="Calibri" panose="020F0502020204030204" pitchFamily="34" charset="0"/>
              </a:rPr>
              <a:t>Trainee B</a:t>
            </a:r>
          </a:p>
          <a:p>
            <a:r>
              <a:rPr lang="en-US" sz="140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Trainee C</a:t>
            </a:r>
          </a:p>
          <a:p>
            <a:r>
              <a:rPr lang="en-US" sz="1400" dirty="0">
                <a:latin typeface="Calibri" panose="020F0502020204030204" pitchFamily="34" charset="0"/>
                <a:cs typeface="Calibri" panose="020F0502020204030204" pitchFamily="34" charset="0"/>
              </a:rPr>
              <a:t>Trainee D</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Trainee E</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Trainee F</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Trainee G</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Trainee H</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Trainee I</a:t>
            </a:r>
          </a:p>
          <a:p>
            <a:r>
              <a:rPr lang="en-US" sz="1400" dirty="0">
                <a:latin typeface="Calibri" panose="020F0502020204030204" pitchFamily="34" charset="0"/>
                <a:cs typeface="Calibri" panose="020F0502020204030204" pitchFamily="34" charset="0"/>
              </a:rPr>
              <a:t>Trainee J</a:t>
            </a:r>
          </a:p>
          <a:p>
            <a:r>
              <a:rPr lang="en-US" sz="1400" dirty="0">
                <a:latin typeface="Calibri" panose="020F0502020204030204" pitchFamily="34" charset="0"/>
                <a:cs typeface="Calibri" panose="020F0502020204030204" pitchFamily="34" charset="0"/>
              </a:rPr>
              <a:t>Trainee K</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Trainee L</a:t>
            </a:r>
          </a:p>
          <a:p>
            <a:r>
              <a:rPr lang="en-US" sz="1400" dirty="0">
                <a:latin typeface="Calibri" panose="020F0502020204030204" pitchFamily="34" charset="0"/>
                <a:cs typeface="Calibri" panose="020F0502020204030204" pitchFamily="34" charset="0"/>
              </a:rPr>
              <a:t>Trainee M</a:t>
            </a:r>
          </a:p>
        </p:txBody>
      </p:sp>
    </p:spTree>
    <p:extLst>
      <p:ext uri="{BB962C8B-B14F-4D97-AF65-F5344CB8AC3E}">
        <p14:creationId xmlns:p14="http://schemas.microsoft.com/office/powerpoint/2010/main" val="378409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663939" y="0"/>
            <a:ext cx="10559423" cy="6567056"/>
          </a:xfrm>
        </p:spPr>
      </p:pic>
      <p:sp>
        <p:nvSpPr>
          <p:cNvPr id="5" name="Oval 4"/>
          <p:cNvSpPr/>
          <p:nvPr/>
        </p:nvSpPr>
        <p:spPr>
          <a:xfrm>
            <a:off x="1663939" y="4184073"/>
            <a:ext cx="497370" cy="180109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1471564" y="4738263"/>
            <a:ext cx="471054" cy="7204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25C890-7642-AB47-BCB9-D6868F5BA1B7}"/>
              </a:ext>
            </a:extLst>
          </p:cNvPr>
          <p:cNvSpPr txBox="1"/>
          <p:nvPr/>
        </p:nvSpPr>
        <p:spPr>
          <a:xfrm>
            <a:off x="3670300" y="4927600"/>
            <a:ext cx="635000" cy="276999"/>
          </a:xfrm>
          <a:prstGeom prst="rect">
            <a:avLst/>
          </a:prstGeom>
          <a:solidFill>
            <a:schemeClr val="bg1"/>
          </a:solidFill>
        </p:spPr>
        <p:txBody>
          <a:bodyPr wrap="square" rtlCol="0">
            <a:spAutoFit/>
          </a:bodyPr>
          <a:lstStyle/>
          <a:p>
            <a:r>
              <a:rPr lang="en-US" sz="1200" dirty="0">
                <a:latin typeface="Calibri" panose="020F0502020204030204" pitchFamily="34" charset="0"/>
                <a:cs typeface="Calibri" panose="020F0502020204030204" pitchFamily="34" charset="0"/>
              </a:rPr>
              <a:t>abc123</a:t>
            </a:r>
          </a:p>
        </p:txBody>
      </p:sp>
      <p:sp>
        <p:nvSpPr>
          <p:cNvPr id="7" name="TextBox 6">
            <a:extLst>
              <a:ext uri="{FF2B5EF4-FFF2-40B4-BE49-F238E27FC236}">
                <a16:creationId xmlns:a16="http://schemas.microsoft.com/office/drawing/2014/main" id="{7B30F0E3-DBBC-8048-BC1A-9D7DA61799A0}"/>
              </a:ext>
            </a:extLst>
          </p:cNvPr>
          <p:cNvSpPr txBox="1"/>
          <p:nvPr/>
        </p:nvSpPr>
        <p:spPr>
          <a:xfrm>
            <a:off x="3556000" y="5477270"/>
            <a:ext cx="647700" cy="261610"/>
          </a:xfrm>
          <a:prstGeom prst="rect">
            <a:avLst/>
          </a:prstGeom>
          <a:solidFill>
            <a:schemeClr val="bg1"/>
          </a:solidFill>
        </p:spPr>
        <p:txBody>
          <a:bodyPr wrap="square" rtlCol="0">
            <a:spAutoFit/>
          </a:bodyPr>
          <a:lstStyle/>
          <a:p>
            <a:r>
              <a:rPr lang="en-US" sz="1100" dirty="0">
                <a:latin typeface="Calibri" panose="020F0502020204030204" pitchFamily="34" charset="0"/>
                <a:cs typeface="Calibri" panose="020F0502020204030204" pitchFamily="34" charset="0"/>
              </a:rPr>
              <a:t> aa11@</a:t>
            </a:r>
          </a:p>
        </p:txBody>
      </p:sp>
      <p:sp>
        <p:nvSpPr>
          <p:cNvPr id="8" name="TextBox 7">
            <a:extLst>
              <a:ext uri="{FF2B5EF4-FFF2-40B4-BE49-F238E27FC236}">
                <a16:creationId xmlns:a16="http://schemas.microsoft.com/office/drawing/2014/main" id="{757453C7-FB74-2D41-AC92-8E43A44BB811}"/>
              </a:ext>
            </a:extLst>
          </p:cNvPr>
          <p:cNvSpPr txBox="1"/>
          <p:nvPr/>
        </p:nvSpPr>
        <p:spPr>
          <a:xfrm>
            <a:off x="2161309" y="5477270"/>
            <a:ext cx="619991"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David</a:t>
            </a:r>
          </a:p>
        </p:txBody>
      </p:sp>
    </p:spTree>
    <p:extLst>
      <p:ext uri="{BB962C8B-B14F-4D97-AF65-F5344CB8AC3E}">
        <p14:creationId xmlns:p14="http://schemas.microsoft.com/office/powerpoint/2010/main" val="13732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t="9093"/>
          <a:stretch/>
        </p:blipFill>
        <p:spPr>
          <a:xfrm>
            <a:off x="3278076" y="0"/>
            <a:ext cx="7043560" cy="6651981"/>
          </a:xfrm>
        </p:spPr>
      </p:pic>
      <p:sp>
        <p:nvSpPr>
          <p:cNvPr id="5" name="Rectangle 4"/>
          <p:cNvSpPr/>
          <p:nvPr/>
        </p:nvSpPr>
        <p:spPr>
          <a:xfrm>
            <a:off x="3075709" y="4031673"/>
            <a:ext cx="5181600" cy="2590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7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YOU NEED TO KNOW…</a:t>
            </a:r>
            <a:endParaRPr lang="en-US" dirty="0">
              <a:solidFill>
                <a:schemeClr val="accent1">
                  <a:lumMod val="60000"/>
                  <a:lumOff val="40000"/>
                </a:schemeClr>
              </a:solidFill>
            </a:endParaRPr>
          </a:p>
        </p:txBody>
      </p:sp>
      <p:sp>
        <p:nvSpPr>
          <p:cNvPr id="22530" name="Content Placeholder 2"/>
          <p:cNvSpPr>
            <a:spLocks noGrp="1"/>
          </p:cNvSpPr>
          <p:nvPr>
            <p:ph sz="quarter" idx="13"/>
          </p:nvPr>
        </p:nvSpPr>
        <p:spPr bwMode="auto">
          <a:xfrm>
            <a:off x="685801" y="1805939"/>
            <a:ext cx="10394950" cy="3829051"/>
          </a:xfrm>
        </p:spPr>
        <p:txBody>
          <a:bodyPr wrap="square" numCol="1" anchorCtr="0" compatLnSpc="1">
            <a:prstTxWarp prst="textNoShape">
              <a:avLst/>
            </a:prstTxWarp>
            <a:normAutofit fontScale="92500" lnSpcReduction="10000"/>
          </a:bodyPr>
          <a:lstStyle/>
          <a:p>
            <a:pPr>
              <a:buFont typeface="Wingdings" pitchFamily="2" charset="2"/>
              <a:buChar char="§"/>
            </a:pPr>
            <a:r>
              <a:rPr lang="en-US" altLang="zh-TW" sz="2800" cap="none" dirty="0">
                <a:latin typeface="Calibri" pitchFamily="34" charset="0"/>
                <a:cs typeface="Calibri" pitchFamily="34" charset="0"/>
              </a:rPr>
              <a:t>As a Trainer</a:t>
            </a:r>
          </a:p>
          <a:p>
            <a:r>
              <a:rPr lang="en-HK" dirty="0">
                <a:latin typeface="Calibri" panose="020F0502020204030204" pitchFamily="34" charset="0"/>
                <a:cs typeface="Calibri" panose="020F0502020204030204" pitchFamily="34" charset="0"/>
              </a:rPr>
              <a:t>Please use your College website login ID and password for this electronic portfolio system. The login ID should be your </a:t>
            </a:r>
            <a:r>
              <a:rPr lang="en-HK" b="1" dirty="0">
                <a:latin typeface="Calibri" panose="020F0502020204030204" pitchFamily="34" charset="0"/>
                <a:cs typeface="Calibri" panose="020F0502020204030204" pitchFamily="34" charset="0"/>
              </a:rPr>
              <a:t>correspondence email address</a:t>
            </a:r>
            <a:r>
              <a:rPr lang="en-HK" dirty="0">
                <a:latin typeface="Calibri" panose="020F0502020204030204" pitchFamily="34" charset="0"/>
                <a:cs typeface="Calibri" panose="020F0502020204030204" pitchFamily="34" charset="0"/>
              </a:rPr>
              <a:t> with the College. If you forgot the password, please reset your password at </a:t>
            </a:r>
            <a:r>
              <a:rPr lang="en-HK" dirty="0">
                <a:latin typeface="Calibri" panose="020F0502020204030204" pitchFamily="34" charset="0"/>
                <a:cs typeface="Calibri" panose="020F0502020204030204" pitchFamily="34" charset="0"/>
                <a:hlinkClick r:id="rId3"/>
              </a:rPr>
              <a:t>http://www.hkca.edu.hk/member/login.php</a:t>
            </a:r>
            <a:endParaRPr lang="en-HK" dirty="0">
              <a:latin typeface="Calibri" panose="020F0502020204030204" pitchFamily="34" charset="0"/>
              <a:cs typeface="Calibri" panose="020F0502020204030204" pitchFamily="34" charset="0"/>
            </a:endParaRPr>
          </a:p>
          <a:p>
            <a:r>
              <a:rPr lang="en-HK" dirty="0">
                <a:latin typeface="Calibri" panose="020F0502020204030204" pitchFamily="34" charset="0"/>
                <a:cs typeface="Calibri" panose="020F0502020204030204" pitchFamily="34" charset="0"/>
              </a:rPr>
              <a:t>You can change your password after you log into the electronic portfolio system, under the session "</a:t>
            </a:r>
            <a:r>
              <a:rPr lang="en-HK" b="1" dirty="0">
                <a:latin typeface="Calibri" panose="020F0502020204030204" pitchFamily="34" charset="0"/>
                <a:cs typeface="Calibri" panose="020F0502020204030204" pitchFamily="34" charset="0"/>
              </a:rPr>
              <a:t>My Profile</a:t>
            </a:r>
            <a:r>
              <a:rPr lang="en-HK" dirty="0">
                <a:latin typeface="Calibri" panose="020F0502020204030204" pitchFamily="34" charset="0"/>
                <a:cs typeface="Calibri" panose="020F0502020204030204" pitchFamily="34" charset="0"/>
              </a:rPr>
              <a:t>" on the title bar</a:t>
            </a:r>
            <a:endParaRPr lang="en-US" altLang="zh-TW" sz="2600" cap="none" dirty="0">
              <a:latin typeface="Calibri" panose="020F0502020204030204" pitchFamily="34" charset="0"/>
              <a:cs typeface="Calibri" pitchFamily="34" charset="0"/>
            </a:endParaRPr>
          </a:p>
          <a:p>
            <a:pPr>
              <a:buFont typeface="Wingdings" pitchFamily="2" charset="2"/>
              <a:buChar char="§"/>
            </a:pPr>
            <a:r>
              <a:rPr lang="en-US" altLang="zh-TW" sz="2800" cap="none" dirty="0">
                <a:solidFill>
                  <a:schemeClr val="tx2">
                    <a:lumMod val="40000"/>
                    <a:lumOff val="60000"/>
                  </a:schemeClr>
                </a:solidFill>
                <a:latin typeface="Calibri" pitchFamily="34" charset="0"/>
                <a:cs typeface="Calibri" pitchFamily="34" charset="0"/>
              </a:rPr>
              <a:t>As a Trainee</a:t>
            </a:r>
          </a:p>
          <a:p>
            <a:pPr>
              <a:buFont typeface="Wingdings" pitchFamily="2" charset="2"/>
              <a:buChar char="§"/>
            </a:pPr>
            <a:r>
              <a:rPr lang="en-US" altLang="zh-TW" sz="2800" cap="none" dirty="0">
                <a:solidFill>
                  <a:schemeClr val="tx2">
                    <a:lumMod val="40000"/>
                    <a:lumOff val="60000"/>
                  </a:schemeClr>
                </a:solidFill>
                <a:latin typeface="Calibri" pitchFamily="34" charset="0"/>
                <a:cs typeface="Calibri" pitchFamily="34" charset="0"/>
              </a:rPr>
              <a:t>As a SOT</a:t>
            </a:r>
            <a:endParaRPr lang="en-US" altLang="zh-TW" sz="2000" cap="none" dirty="0">
              <a:solidFill>
                <a:schemeClr val="tx2">
                  <a:lumMod val="40000"/>
                  <a:lumOff val="60000"/>
                </a:schemeClr>
              </a:solidFill>
              <a:latin typeface="Calibri" pitchFamily="34" charset="0"/>
              <a:cs typeface="Calibri" pitchFamily="34" charset="0"/>
            </a:endParaRPr>
          </a:p>
        </p:txBody>
      </p:sp>
    </p:spTree>
    <p:extLst>
      <p:ext uri="{BB962C8B-B14F-4D97-AF65-F5344CB8AC3E}">
        <p14:creationId xmlns:p14="http://schemas.microsoft.com/office/powerpoint/2010/main" val="178482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738717"/>
            <a:ext cx="10396882" cy="1151965"/>
          </a:xfrm>
        </p:spPr>
        <p:txBody>
          <a:bodyPr>
            <a:normAutofit/>
          </a:bodyPr>
          <a:lstStyle/>
          <a:p>
            <a:r>
              <a:rPr lang="en-US" sz="4400" dirty="0"/>
              <a:t>Trainer</a:t>
            </a:r>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5903" t="8166" r="15868" b="15834"/>
          <a:stretch/>
        </p:blipFill>
        <p:spPr>
          <a:xfrm>
            <a:off x="2963268" y="7407"/>
            <a:ext cx="9228732" cy="6888050"/>
          </a:xfrm>
          <a:prstGeom prst="rect">
            <a:avLst/>
          </a:prstGeom>
        </p:spPr>
      </p:pic>
      <p:sp>
        <p:nvSpPr>
          <p:cNvPr id="6" name="Right Arrow 5"/>
          <p:cNvSpPr/>
          <p:nvPr/>
        </p:nvSpPr>
        <p:spPr>
          <a:xfrm rot="13017730">
            <a:off x="5700846" y="2116538"/>
            <a:ext cx="975529" cy="473947"/>
          </a:xfrm>
          <a:prstGeom prst="rightArrow">
            <a:avLst/>
          </a:prstGeom>
          <a:solidFill>
            <a:schemeClr val="accent6">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63268" y="2706768"/>
            <a:ext cx="9228732" cy="2256193"/>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60470" y="4206240"/>
            <a:ext cx="422910"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8B31E4-48BC-2644-BCEF-20408E375C18}"/>
              </a:ext>
            </a:extLst>
          </p:cNvPr>
          <p:cNvSpPr txBox="1"/>
          <p:nvPr/>
        </p:nvSpPr>
        <p:spPr>
          <a:xfrm>
            <a:off x="3614810" y="875627"/>
            <a:ext cx="1137139" cy="230832"/>
          </a:xfrm>
          <a:prstGeom prst="rect">
            <a:avLst/>
          </a:prstGeom>
          <a:solidFill>
            <a:schemeClr val="bg1"/>
          </a:solidFill>
        </p:spPr>
        <p:txBody>
          <a:bodyPr wrap="square" rtlCol="0">
            <a:spAutoFit/>
          </a:bodyPr>
          <a:lstStyle/>
          <a:p>
            <a:r>
              <a:rPr lang="en-US" sz="900" dirty="0">
                <a:latin typeface="Calibri" panose="020F0502020204030204" pitchFamily="34" charset="0"/>
                <a:cs typeface="Calibri" panose="020F0502020204030204" pitchFamily="34" charset="0"/>
              </a:rPr>
              <a:t>Chan, Tai Man</a:t>
            </a:r>
          </a:p>
        </p:txBody>
      </p:sp>
      <p:sp>
        <p:nvSpPr>
          <p:cNvPr id="11" name="TextBox 10">
            <a:extLst>
              <a:ext uri="{FF2B5EF4-FFF2-40B4-BE49-F238E27FC236}">
                <a16:creationId xmlns:a16="http://schemas.microsoft.com/office/drawing/2014/main" id="{4E90178B-2FC5-C844-BCBF-878143CCD41D}"/>
              </a:ext>
            </a:extLst>
          </p:cNvPr>
          <p:cNvSpPr txBox="1"/>
          <p:nvPr/>
        </p:nvSpPr>
        <p:spPr>
          <a:xfrm>
            <a:off x="3176270" y="3746055"/>
            <a:ext cx="1243330" cy="276999"/>
          </a:xfrm>
          <a:prstGeom prst="rect">
            <a:avLst/>
          </a:prstGeom>
          <a:solidFill>
            <a:schemeClr val="bg1"/>
          </a:solidFill>
        </p:spPr>
        <p:txBody>
          <a:bodyPr wrap="square" rtlCol="0">
            <a:spAutoFit/>
          </a:bodyPr>
          <a:lstStyle/>
          <a:p>
            <a:r>
              <a:rPr lang="en-US" sz="1200" dirty="0">
                <a:solidFill>
                  <a:srgbClr val="FF0000"/>
                </a:solidFill>
                <a:latin typeface="Calibri" panose="020F0502020204030204" pitchFamily="34" charset="0"/>
                <a:cs typeface="Calibri" panose="020F0502020204030204" pitchFamily="34" charset="0"/>
              </a:rPr>
              <a:t>Chan, Peter</a:t>
            </a:r>
          </a:p>
        </p:txBody>
      </p:sp>
    </p:spTree>
    <p:extLst>
      <p:ext uri="{BB962C8B-B14F-4D97-AF65-F5344CB8AC3E}">
        <p14:creationId xmlns:p14="http://schemas.microsoft.com/office/powerpoint/2010/main" val="29937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5278" t="10162" r="36818" b="8667"/>
          <a:stretch/>
        </p:blipFill>
        <p:spPr>
          <a:xfrm>
            <a:off x="0" y="-1"/>
            <a:ext cx="6252210" cy="6621095"/>
          </a:xfrm>
          <a:prstGeom prst="rect">
            <a:avLst/>
          </a:prstGeom>
        </p:spPr>
      </p:pic>
      <p:pic>
        <p:nvPicPr>
          <p:cNvPr id="5" name="Picture 4"/>
          <p:cNvPicPr>
            <a:picLocks noChangeAspect="1"/>
          </p:cNvPicPr>
          <p:nvPr/>
        </p:nvPicPr>
        <p:blipFill rotWithShape="1">
          <a:blip r:embed="rId4"/>
          <a:srcRect l="15695" t="7333" r="39826" b="4334"/>
          <a:stretch/>
        </p:blipFill>
        <p:spPr>
          <a:xfrm>
            <a:off x="6492240" y="-91440"/>
            <a:ext cx="5408022" cy="6712534"/>
          </a:xfrm>
          <a:prstGeom prst="rect">
            <a:avLst/>
          </a:prstGeom>
        </p:spPr>
      </p:pic>
      <p:sp>
        <p:nvSpPr>
          <p:cNvPr id="7" name="Rectangle 6"/>
          <p:cNvSpPr/>
          <p:nvPr/>
        </p:nvSpPr>
        <p:spPr>
          <a:xfrm>
            <a:off x="1165860" y="2320290"/>
            <a:ext cx="3943350" cy="3451860"/>
          </a:xfrm>
          <a:prstGeom prst="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7806800">
            <a:off x="7349490" y="202797"/>
            <a:ext cx="377190" cy="571500"/>
          </a:xfrm>
          <a:prstGeom prst="downArrow">
            <a:avLst/>
          </a:prstGeom>
          <a:solidFill>
            <a:srgbClr val="FF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49340" y="5269230"/>
            <a:ext cx="2446020" cy="1040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4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4966" t="6999" r="40972" b="7834"/>
          <a:stretch/>
        </p:blipFill>
        <p:spPr>
          <a:xfrm>
            <a:off x="137160" y="-1"/>
            <a:ext cx="5497830" cy="6641587"/>
          </a:xfrm>
          <a:prstGeom prst="rect">
            <a:avLst/>
          </a:prstGeom>
        </p:spPr>
      </p:pic>
      <p:pic>
        <p:nvPicPr>
          <p:cNvPr id="5" name="Picture 4"/>
          <p:cNvPicPr>
            <a:picLocks noChangeAspect="1"/>
          </p:cNvPicPr>
          <p:nvPr/>
        </p:nvPicPr>
        <p:blipFill rotWithShape="1">
          <a:blip r:embed="rId4"/>
          <a:srcRect l="14861" t="6334" r="43264" b="4333"/>
          <a:stretch/>
        </p:blipFill>
        <p:spPr>
          <a:xfrm>
            <a:off x="5867153" y="-1"/>
            <a:ext cx="4981190" cy="6641586"/>
          </a:xfrm>
          <a:prstGeom prst="rect">
            <a:avLst/>
          </a:prstGeom>
        </p:spPr>
      </p:pic>
    </p:spTree>
    <p:extLst>
      <p:ext uri="{BB962C8B-B14F-4D97-AF65-F5344CB8AC3E}">
        <p14:creationId xmlns:p14="http://schemas.microsoft.com/office/powerpoint/2010/main" val="50146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YOU NEED TO KNOW…</a:t>
            </a:r>
            <a:endParaRPr lang="en-US" dirty="0">
              <a:solidFill>
                <a:schemeClr val="accent1">
                  <a:lumMod val="60000"/>
                  <a:lumOff val="40000"/>
                </a:schemeClr>
              </a:solidFill>
            </a:endParaRPr>
          </a:p>
        </p:txBody>
      </p:sp>
      <p:sp>
        <p:nvSpPr>
          <p:cNvPr id="22530" name="Content Placeholder 2"/>
          <p:cNvSpPr>
            <a:spLocks noGrp="1"/>
          </p:cNvSpPr>
          <p:nvPr>
            <p:ph sz="quarter" idx="13"/>
          </p:nvPr>
        </p:nvSpPr>
        <p:spPr bwMode="auto">
          <a:xfrm>
            <a:off x="685801" y="1771649"/>
            <a:ext cx="10394950" cy="3829051"/>
          </a:xfrm>
        </p:spPr>
        <p:txBody>
          <a:bodyPr wrap="square" numCol="1" anchorCtr="0" compatLnSpc="1">
            <a:prstTxWarp prst="textNoShape">
              <a:avLst/>
            </a:prstTxWarp>
            <a:normAutofit/>
          </a:bodyPr>
          <a:lstStyle/>
          <a:p>
            <a:pPr>
              <a:buFont typeface="Wingdings" pitchFamily="2" charset="2"/>
              <a:buChar char="§"/>
            </a:pPr>
            <a:r>
              <a:rPr lang="en-US" altLang="zh-TW" sz="2800" cap="none" dirty="0">
                <a:solidFill>
                  <a:schemeClr val="tx2">
                    <a:lumMod val="20000"/>
                    <a:lumOff val="80000"/>
                  </a:schemeClr>
                </a:solidFill>
                <a:latin typeface="Calibri" pitchFamily="34" charset="0"/>
                <a:cs typeface="Calibri" pitchFamily="34" charset="0"/>
              </a:rPr>
              <a:t>As a Trainer</a:t>
            </a:r>
          </a:p>
          <a:p>
            <a:pPr>
              <a:buFont typeface="Wingdings" pitchFamily="2" charset="2"/>
              <a:buChar char="§"/>
            </a:pPr>
            <a:r>
              <a:rPr lang="en-US" altLang="zh-TW" sz="2800" cap="none" dirty="0">
                <a:latin typeface="Calibri" pitchFamily="34" charset="0"/>
                <a:cs typeface="Calibri" pitchFamily="34" charset="0"/>
              </a:rPr>
              <a:t>As a Trainee</a:t>
            </a:r>
          </a:p>
          <a:p>
            <a:pPr lvl="1">
              <a:buFont typeface="Wingdings" pitchFamily="2" charset="2"/>
              <a:buChar char="§"/>
            </a:pPr>
            <a:r>
              <a:rPr lang="en-US" altLang="zh-TW" sz="2600" cap="none" dirty="0">
                <a:latin typeface="Calibri" pitchFamily="34" charset="0"/>
                <a:cs typeface="Calibri" pitchFamily="34" charset="0"/>
              </a:rPr>
              <a:t>Login ID and Password according to the individual trainee</a:t>
            </a:r>
          </a:p>
          <a:p>
            <a:pPr>
              <a:buFont typeface="Wingdings" pitchFamily="2" charset="2"/>
              <a:buChar char="§"/>
            </a:pPr>
            <a:r>
              <a:rPr lang="en-US" altLang="zh-TW" sz="2800" cap="none" dirty="0">
                <a:solidFill>
                  <a:schemeClr val="tx2">
                    <a:lumMod val="40000"/>
                    <a:lumOff val="60000"/>
                  </a:schemeClr>
                </a:solidFill>
                <a:latin typeface="Calibri" pitchFamily="34" charset="0"/>
                <a:cs typeface="Calibri" pitchFamily="34" charset="0"/>
              </a:rPr>
              <a:t>As a SOT</a:t>
            </a:r>
            <a:endParaRPr lang="en-US" altLang="zh-TW" sz="2000" cap="none" dirty="0">
              <a:solidFill>
                <a:schemeClr val="tx2">
                  <a:lumMod val="40000"/>
                  <a:lumOff val="60000"/>
                </a:schemeClr>
              </a:solidFill>
              <a:latin typeface="Calibri" pitchFamily="34" charset="0"/>
              <a:cs typeface="Calibri" pitchFamily="34" charset="0"/>
            </a:endParaRPr>
          </a:p>
        </p:txBody>
      </p:sp>
    </p:spTree>
    <p:extLst>
      <p:ext uri="{BB962C8B-B14F-4D97-AF65-F5344CB8AC3E}">
        <p14:creationId xmlns:p14="http://schemas.microsoft.com/office/powerpoint/2010/main" val="250025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744432"/>
            <a:ext cx="10396882" cy="1151965"/>
          </a:xfrm>
        </p:spPr>
        <p:txBody>
          <a:bodyPr>
            <a:normAutofit/>
          </a:bodyPr>
          <a:lstStyle/>
          <a:p>
            <a:r>
              <a:rPr lang="en-US" sz="4400" dirty="0"/>
              <a:t>trainee</a:t>
            </a:r>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3"/>
          <a:srcRect l="15798" t="6167" r="16910" b="12500"/>
          <a:stretch/>
        </p:blipFill>
        <p:spPr>
          <a:xfrm>
            <a:off x="3028949" y="0"/>
            <a:ext cx="8790935" cy="6640830"/>
          </a:xfrm>
          <a:prstGeom prst="rect">
            <a:avLst/>
          </a:prstGeom>
        </p:spPr>
      </p:pic>
      <p:sp>
        <p:nvSpPr>
          <p:cNvPr id="5" name="Rectangle 4"/>
          <p:cNvSpPr/>
          <p:nvPr/>
        </p:nvSpPr>
        <p:spPr>
          <a:xfrm>
            <a:off x="3028949" y="2320290"/>
            <a:ext cx="2023110" cy="4241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77790" y="971550"/>
            <a:ext cx="704276" cy="411480"/>
          </a:xfrm>
          <a:prstGeom prst="rect">
            <a:avLst/>
          </a:prstGeom>
          <a:solidFill>
            <a:srgbClr val="FFC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66460" y="971550"/>
            <a:ext cx="1245870" cy="411480"/>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96724" y="971550"/>
            <a:ext cx="612836" cy="411480"/>
          </a:xfrm>
          <a:prstGeom prst="rect">
            <a:avLst/>
          </a:prstGeom>
          <a:solidFill>
            <a:srgbClr val="FFC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24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5" name="Picture 4"/>
          <p:cNvPicPr>
            <a:picLocks noChangeAspect="1"/>
          </p:cNvPicPr>
          <p:nvPr/>
        </p:nvPicPr>
        <p:blipFill rotWithShape="1">
          <a:blip r:embed="rId2"/>
          <a:srcRect l="15798" t="9000" r="17014" b="42047"/>
          <a:stretch/>
        </p:blipFill>
        <p:spPr>
          <a:xfrm>
            <a:off x="0" y="0"/>
            <a:ext cx="11802614" cy="5374585"/>
          </a:xfrm>
          <a:prstGeom prst="rect">
            <a:avLst/>
          </a:prstGeom>
        </p:spPr>
      </p:pic>
      <p:sp>
        <p:nvSpPr>
          <p:cNvPr id="6" name="Down Arrow 5"/>
          <p:cNvSpPr/>
          <p:nvPr/>
        </p:nvSpPr>
        <p:spPr>
          <a:xfrm rot="5400000">
            <a:off x="4353917" y="1703351"/>
            <a:ext cx="287577" cy="72009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1002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709</TotalTime>
  <Words>2059</Words>
  <Application>Microsoft Macintosh PowerPoint</Application>
  <PresentationFormat>Widescreen</PresentationFormat>
  <Paragraphs>171</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新細明體</vt:lpstr>
      <vt:lpstr>Arial</vt:lpstr>
      <vt:lpstr>Calibri</vt:lpstr>
      <vt:lpstr>Impact</vt:lpstr>
      <vt:lpstr>Wingdings</vt:lpstr>
      <vt:lpstr>Main Event</vt:lpstr>
      <vt:lpstr>HKCA Electronic portfolio system</vt:lpstr>
      <vt:lpstr>WHAT YOU NEED TO KNOW…</vt:lpstr>
      <vt:lpstr>WHAT YOU NEED TO KNOW…</vt:lpstr>
      <vt:lpstr>Trainer</vt:lpstr>
      <vt:lpstr>PowerPoint Presentation</vt:lpstr>
      <vt:lpstr>PowerPoint Presentation</vt:lpstr>
      <vt:lpstr>WHAT YOU NEED TO KNOW…</vt:lpstr>
      <vt:lpstr>trainee</vt:lpstr>
      <vt:lpstr>PowerPoint Presentation</vt:lpstr>
      <vt:lpstr>E-logbook</vt:lpstr>
      <vt:lpstr>Pain module record</vt:lpstr>
      <vt:lpstr>PowerPoint Presentation</vt:lpstr>
      <vt:lpstr>PowerPoint Presentation</vt:lpstr>
      <vt:lpstr>PowerPoint Presentation</vt:lpstr>
      <vt:lpstr>pfy</vt:lpstr>
      <vt:lpstr>PowerPoint Presentation</vt:lpstr>
      <vt:lpstr>Portfolio summary</vt:lpstr>
      <vt:lpstr>Portfolio summary</vt:lpstr>
      <vt:lpstr>MSF</vt:lpstr>
      <vt:lpstr>PowerPoint Presentation</vt:lpstr>
      <vt:lpstr>PowerPoint Presentation</vt:lpstr>
      <vt:lpstr>PowerPoint Presentation</vt:lpstr>
      <vt:lpstr>WHAT YOU NEED TO KNOW…</vt:lpstr>
      <vt:lpstr>Sot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HKCA Electronic portfolio system</dc:title>
  <dc:creator>Henry</dc:creator>
  <cp:lastModifiedBy>Dione SZETO</cp:lastModifiedBy>
  <cp:revision>38</cp:revision>
  <dcterms:created xsi:type="dcterms:W3CDTF">2018-05-14T02:20:00Z</dcterms:created>
  <dcterms:modified xsi:type="dcterms:W3CDTF">2018-10-01T10:55:13Z</dcterms:modified>
</cp:coreProperties>
</file>